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8"/>
  </p:notesMasterIdLst>
  <p:sldIdLst>
    <p:sldId id="332" r:id="rId3"/>
    <p:sldId id="268" r:id="rId4"/>
    <p:sldId id="274" r:id="rId5"/>
    <p:sldId id="275" r:id="rId6"/>
    <p:sldId id="335" r:id="rId7"/>
    <p:sldId id="279" r:id="rId8"/>
    <p:sldId id="285" r:id="rId9"/>
    <p:sldId id="334" r:id="rId10"/>
    <p:sldId id="287" r:id="rId11"/>
    <p:sldId id="265" r:id="rId12"/>
    <p:sldId id="267" r:id="rId13"/>
    <p:sldId id="315" r:id="rId14"/>
    <p:sldId id="325" r:id="rId15"/>
    <p:sldId id="316" r:id="rId16"/>
    <p:sldId id="266" r:id="rId17"/>
    <p:sldId id="327" r:id="rId18"/>
    <p:sldId id="259" r:id="rId19"/>
    <p:sldId id="330" r:id="rId20"/>
    <p:sldId id="263" r:id="rId21"/>
    <p:sldId id="261" r:id="rId22"/>
    <p:sldId id="264" r:id="rId23"/>
    <p:sldId id="321" r:id="rId24"/>
    <p:sldId id="322" r:id="rId25"/>
    <p:sldId id="328" r:id="rId26"/>
    <p:sldId id="31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CC00"/>
    <a:srgbClr val="C9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5" autoAdjust="0"/>
    <p:restoredTop sz="78055" autoAdjust="0"/>
  </p:normalViewPr>
  <p:slideViewPr>
    <p:cSldViewPr snapToGrid="0">
      <p:cViewPr varScale="1">
        <p:scale>
          <a:sx n="75" d="100"/>
          <a:sy n="75" d="100"/>
        </p:scale>
        <p:origin x="6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8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MSUNG\Documents\&#52852;&#52852;&#50724;&#53665;%20&#48155;&#51008;%20&#54028;&#51068;\&#44032;&#51473;&#5282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6A88-4391-A315-9E762FB19C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06437B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6437B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6A88-4391-A315-9E762FB19CD5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9217</c:v>
                </c:pt>
                <c:pt idx="1">
                  <c:v>9492</c:v>
                </c:pt>
                <c:pt idx="2">
                  <c:v>9847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A88-4391-A315-9E762FB19C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6A88-4391-A315-9E762FB1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75"/>
        <c:axId val="175188048"/>
        <c:axId val="175186928"/>
      </c:barChart>
      <c:catAx>
        <c:axId val="175188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75186928"/>
        <c:crosses val="autoZero"/>
        <c:auto val="1"/>
        <c:lblAlgn val="ctr"/>
        <c:lblOffset val="100"/>
        <c:noMultiLvlLbl val="0"/>
      </c:catAx>
      <c:valAx>
        <c:axId val="175186928"/>
        <c:scaling>
          <c:orientation val="minMax"/>
          <c:max val="10000"/>
          <c:min val="90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7518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 formatCode="0_ 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AEC7-4940-B76E-26EA0FD411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99CC3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 formatCode="0_ 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1321</c:v>
                </c:pt>
                <c:pt idx="1">
                  <c:v>1268</c:v>
                </c:pt>
                <c:pt idx="2">
                  <c:v>1806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C7-4940-B76E-26EA0FD411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 formatCode="0_ 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AEC7-4940-B76E-26EA0FD41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75"/>
        <c:axId val="238242832"/>
        <c:axId val="289581856"/>
      </c:barChart>
      <c:catAx>
        <c:axId val="238242832"/>
        <c:scaling>
          <c:orientation val="minMax"/>
        </c:scaling>
        <c:delete val="0"/>
        <c:axPos val="b"/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289581856"/>
        <c:crosses val="autoZero"/>
        <c:auto val="1"/>
        <c:lblAlgn val="ctr"/>
        <c:lblOffset val="100"/>
        <c:noMultiLvlLbl val="0"/>
      </c:catAx>
      <c:valAx>
        <c:axId val="289581856"/>
        <c:scaling>
          <c:orientation val="minMax"/>
          <c:max val="2000"/>
          <c:min val="12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238242832"/>
        <c:crosses val="autoZero"/>
        <c:crossBetween val="between"/>
        <c:majorUnit val="1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dPt>
            <c:idx val="0"/>
            <c:bubble3D val="0"/>
            <c:spPr>
              <a:solidFill>
                <a:srgbClr val="06437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485-4B41-9117-793B9F3857D0}"/>
              </c:ext>
            </c:extLst>
          </c:dPt>
          <c:dPt>
            <c:idx val="1"/>
            <c:bubble3D val="0"/>
            <c:spPr>
              <a:solidFill>
                <a:srgbClr val="1753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85-4B41-9117-793B9F3857D0}"/>
              </c:ext>
            </c:extLst>
          </c:dPt>
          <c:dPt>
            <c:idx val="2"/>
            <c:bubble3D val="0"/>
            <c:spPr>
              <a:solidFill>
                <a:srgbClr val="99CC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485-4B41-9117-793B9F3857D0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485-4B41-9117-793B9F3857D0}"/>
              </c:ext>
            </c:extLst>
          </c:dPt>
          <c:cat>
            <c:strRef>
              <c:f>Sheet1!$A$2:$A$5</c:f>
              <c:strCache>
                <c:ptCount val="4"/>
                <c:pt idx="0">
                  <c:v>재활용</c:v>
                </c:pt>
                <c:pt idx="1">
                  <c:v>소각</c:v>
                </c:pt>
                <c:pt idx="2">
                  <c:v>매립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66</c:v>
                </c:pt>
                <c:pt idx="1">
                  <c:v>22</c:v>
                </c:pt>
                <c:pt idx="2">
                  <c:v>9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485-4B41-9117-793B9F385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 formatCode="0_ 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6CDA-4131-9F6C-8846DC4BD2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99CC3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 formatCode="0_ 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496</c:v>
                </c:pt>
                <c:pt idx="1">
                  <c:v>656</c:v>
                </c:pt>
                <c:pt idx="2">
                  <c:v>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DA-4131-9F6C-8846DC4BD2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 formatCode="0_ ">
                  <c:v>2017</c:v>
                </c:pt>
                <c:pt idx="1">
                  <c:v>2018</c:v>
                </c:pt>
                <c:pt idx="2">
                  <c:v>2019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6CDA-4131-9F6C-8846DC4BD2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75"/>
        <c:axId val="239828160"/>
        <c:axId val="239828720"/>
      </c:barChart>
      <c:catAx>
        <c:axId val="239828160"/>
        <c:scaling>
          <c:orientation val="minMax"/>
        </c:scaling>
        <c:delete val="0"/>
        <c:axPos val="b"/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239828720"/>
        <c:crosses val="autoZero"/>
        <c:auto val="1"/>
        <c:lblAlgn val="ctr"/>
        <c:lblOffset val="100"/>
        <c:noMultiLvlLbl val="0"/>
      </c:catAx>
      <c:valAx>
        <c:axId val="239828720"/>
        <c:scaling>
          <c:orientation val="minMax"/>
          <c:max val="1000"/>
          <c:min val="4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239828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2017</c:v>
                </c:pt>
                <c:pt idx="2">
                  <c:v>2019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0-F476-4A24-A090-5483620C45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06437B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6437B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476-4A24-A090-5483620C4541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2017</c:v>
                </c:pt>
                <c:pt idx="2">
                  <c:v>2019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520.29999999999995</c:v>
                </c:pt>
                <c:pt idx="1">
                  <c:v>561.9</c:v>
                </c:pt>
                <c:pt idx="2">
                  <c:v>614.79999999999995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476-4A24-A090-5483620C45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2015</c:v>
                </c:pt>
                <c:pt idx="1">
                  <c:v>2017</c:v>
                </c:pt>
                <c:pt idx="2">
                  <c:v>2019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4-F476-4A24-A090-5483620C45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75"/>
        <c:axId val="181919776"/>
        <c:axId val="181915296"/>
      </c:barChart>
      <c:catAx>
        <c:axId val="181919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+mn-lt"/>
                <a:ea typeface="나눔스퀘어 Bold" panose="020B0600000101010101" pitchFamily="50" charset="-127"/>
                <a:cs typeface="+mn-cs"/>
              </a:defRPr>
            </a:pPr>
            <a:endParaRPr lang="ko-KR"/>
          </a:p>
        </c:txPr>
        <c:crossAx val="181915296"/>
        <c:crosses val="autoZero"/>
        <c:auto val="1"/>
        <c:lblAlgn val="ctr"/>
        <c:lblOffset val="100"/>
        <c:noMultiLvlLbl val="0"/>
      </c:catAx>
      <c:valAx>
        <c:axId val="181915296"/>
        <c:scaling>
          <c:orientation val="minMax"/>
          <c:max val="60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8191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가중치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Sheet1!$A$2:$A$7</c:f>
              <c:strCache>
                <c:ptCount val="6"/>
                <c:pt idx="0">
                  <c:v>거주인구</c:v>
                </c:pt>
                <c:pt idx="1">
                  <c:v>유동인구</c:v>
                </c:pt>
                <c:pt idx="2">
                  <c:v>배달인구</c:v>
                </c:pt>
                <c:pt idx="3">
                  <c:v>1인가구</c:v>
                </c:pt>
                <c:pt idx="4">
                  <c:v>역</c:v>
                </c:pt>
                <c:pt idx="5">
                  <c:v>버스정류소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3.7373910000000003E-2</c:v>
                </c:pt>
                <c:pt idx="1">
                  <c:v>-0.16562362</c:v>
                </c:pt>
                <c:pt idx="2">
                  <c:v>0.43588364000000002</c:v>
                </c:pt>
                <c:pt idx="3">
                  <c:v>0.21223976</c:v>
                </c:pt>
                <c:pt idx="4">
                  <c:v>0.27335294999999998</c:v>
                </c:pt>
                <c:pt idx="5">
                  <c:v>0.49963511999999999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20-443F-8636-73E4E659A14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87509888"/>
        <c:axId val="287511008"/>
      </c:lineChart>
      <c:catAx>
        <c:axId val="28750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7511008"/>
        <c:crosses val="autoZero"/>
        <c:auto val="1"/>
        <c:lblAlgn val="ctr"/>
        <c:lblOffset val="100"/>
        <c:noMultiLvlLbl val="0"/>
      </c:catAx>
      <c:valAx>
        <c:axId val="287511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750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0.1943</cdr:x>
      <cdr:y>0.61256</cdr:y>
    </cdr:from>
    <cdr:to>
      <cdr:x>0.42998</cdr:x>
      <cdr:y>0.69135</cdr:y>
    </cdr:to>
    <cdr:sp macro="" textlink="">
      <cdr:nvSpPr>
        <cdr:cNvPr id="4" name="직사각형 3"/>
        <cdr:cNvSpPr/>
      </cdr:nvSpPr>
      <cdr:spPr>
        <a:xfrm xmlns:a="http://schemas.openxmlformats.org/drawingml/2006/main">
          <a:off x="699755" y="2041582"/>
          <a:ext cx="848751" cy="26259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9,217</a:t>
          </a:r>
          <a:endParaRPr lang="ko-KR" altLang="en-US" sz="1600" dirty="0">
            <a:solidFill>
              <a:schemeClr val="tx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0.51832</cdr:x>
      <cdr:y>0.54397</cdr:y>
    </cdr:from>
    <cdr:to>
      <cdr:x>0.82999</cdr:x>
      <cdr:y>0.74682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933061" y="1994898"/>
          <a:ext cx="1162373" cy="7439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ko-KR" altLang="en-US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재활용 </a:t>
          </a:r>
          <a:endParaRPr lang="en-US" altLang="ko-KR" sz="1800" dirty="0">
            <a:solidFill>
              <a:schemeClr val="bg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 xmlns:a="http://schemas.openxmlformats.org/drawingml/2006/main">
          <a:pPr algn="ctr"/>
          <a:r>
            <a:rPr lang="en-US" altLang="ko-KR" sz="1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66%</a:t>
          </a:r>
          <a:endParaRPr lang="ko-KR" altLang="en-US" sz="1800" dirty="0">
            <a:solidFill>
              <a:schemeClr val="bg1"/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453F6-EB90-43E7-9772-F3B31F4BC261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B810A-18C3-4ADB-8DB2-3E9E7BBE9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790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68BB0-F3FF-46E0-A970-10316CBD09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66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5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68BB0-F3FF-46E0-A970-10316CBD09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3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222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84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143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17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365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51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687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68BB0-F3FF-46E0-A970-10316CBD09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5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555F6-068D-4AC2-9589-F09C623C69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56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555F6-068D-4AC2-9589-F09C623C69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8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68BB0-F3FF-46E0-A970-10316CBD09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0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040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68BB0-F3FF-46E0-A970-10316CBD09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0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8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60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810A-18C3-4ADB-8DB2-3E9E7BBE95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62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75027-A14F-4752-BAA5-8712FC3C2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B577A9-3D12-4396-BC3A-A256D1492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DF21A-B923-4864-9DB8-C3D8EC9B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DC01E-9FB2-4990-A802-92BD80D35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33316-B6F8-46D8-8057-A570035A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83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8369B-67B8-42A4-82D8-7CF48DD2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66FDD3-5081-4B05-9F4D-8C2DE3C1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B5C98-2098-496C-BCCC-FD424EE8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9DC82F-9863-45CA-81CD-5F479490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4555A7-5CAE-4C19-AE42-45E77560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8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612629-30ED-484C-B450-FEDC8F6A1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1AA446-A03F-4348-85FF-B3975A5C1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788E7F-576D-419D-BC75-C86C2769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627D0-A78B-482C-B90A-DDEC9253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6F07A3-762A-4527-8ACA-81386DC4E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29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CF84E-5A85-4DD6-95A0-FDCBEA238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071C5C-F098-4DA8-BE9D-5F43557F6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EF1868-19D5-4A50-B5C6-9AFA960C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BDCD51-FB08-4F05-86C5-FCFC5CDEB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DC6AB6-190A-4331-AC0C-AD0ADD46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265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1F9E1-6726-4C91-A5AB-425BEC455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81597"/>
            <a:ext cx="10515600" cy="599440"/>
          </a:xfrm>
        </p:spPr>
        <p:txBody>
          <a:bodyPr>
            <a:normAutofit/>
          </a:bodyPr>
          <a:lstStyle>
            <a:lvl1pPr>
              <a:defRPr sz="25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 dirty="0"/>
              <a:t>Part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DAE1BC-DB29-4161-828F-4F48CB2D3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085D8-AE3C-4862-A74F-3B3A46D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38B4C-E1B3-42CB-AD1D-706D405D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37EE65-9010-4463-8F55-124FBB83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9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6F791-96F4-439C-86E9-007FBAFE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4EE95-D775-4C47-A249-623F8DE47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E9CE19-2A2E-48F2-8E1F-E72E0ECB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187F5-A56F-4AFE-BE58-E84E7F8A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BB8A4B-7361-42D7-98A3-958E289F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157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41C33-DEAD-4271-807B-5B9028C7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F18ADA-2FAD-40CD-9757-CBF8BDE336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F78EEB-BB61-4A86-AD5E-A2EB33BA4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B7C662-8830-4EDC-8F10-4DEE9587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A129E4-B021-445B-8B2D-7D762D150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53448C-5C3C-40BC-9BA7-E764B8A1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733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EBF68-B9E7-4009-8F04-1E52EF50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9B9C0-7991-427A-9953-7E0E4F41F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E97CD3-5DCA-4DC5-AA48-C0852A32F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996EF7-BF49-475F-9414-53E189FF6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C78769-DF98-4027-B036-9C26462A7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250CCB-3A1A-4B92-B5DE-75CDF649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5E1D1F-0A9A-493E-8CCA-2125AF0B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B2C851-01C1-4DA0-9C82-161CC74F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620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27700-8F35-40BE-8781-B8A0D2B2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3A170B-23F4-4095-8D84-50D9EF6B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FD5EB9-9B41-469C-BC24-9F8150A7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52BDD7-03F3-4D81-9CDF-ED8D0C9E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932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C6436C-0D88-4E26-968E-13666F99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B56B4B-9199-4534-A7E4-102A4C30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AA095-A1B7-4B38-8918-80628D39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69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DDADF-9C4A-4101-B016-3873CCCEF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51F17-8FF5-48F8-9008-864076C6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9D3382-8A58-4741-8453-14EAACCFD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E6AC98-AC04-43C9-80D8-AAC31E4C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3AA2C-5F53-4262-A8CB-CC41030F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6323F4-D4A6-40D3-A92C-557B97C8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36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3E5E7-F310-498D-A48C-B3DC06B1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92A32-5E2C-4734-B905-43854466A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C5AA49-D67C-4031-853C-611B3EF84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659AFA-1F0A-45C1-A127-3CD4DE11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53702-C32F-4DA3-8BB8-FC66E235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710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A4D5B-5135-4F81-B76A-FBE2264D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B0D951-30BA-4939-B3A6-AAC3EF7E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99C4F8-88D6-4A30-85A3-9BC6FA53A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468F4F-2471-41DF-90FE-D91AFFC9F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732B4B-A4B0-4584-BDA0-1332E87D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5EBE4-4039-44D5-B7BB-C98214467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26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E7F53-4A52-4A0C-9AA1-1D2C9720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9D7CB7-ACF2-4B20-85AE-8E3D0BB50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EA572-906F-4488-9B37-1D0B2488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57B14-785F-4B6A-93FF-59FE0424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4A30B-C363-4847-B48D-A0F5AA1A3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48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5A743C-A4A9-442A-83A2-C82071F0D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F42E22-0D88-455A-BD08-00BB4F571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D7D08-8C76-47BE-9E75-2A1444B1C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D27769-742F-43D5-928E-5ACD6895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F16A9-01EA-4CD2-A810-13C4099D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9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BE7AC-5337-4498-B60B-D27FF762B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74BC38-1746-4797-82EB-6B4400B99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6C7E4-0A25-4525-8A68-90ADCC31D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1CCC50-6033-4EA9-87C6-95C62C889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BCADD-DE9B-4504-A3D2-D178AC68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67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635A0-60AE-4ECC-99E5-8A69E94C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100FB3-C137-41D9-B721-7B10E54337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6B0502-8E9B-473D-AD74-D71A7BD7A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AEA5F5-DC7B-45D6-A7AE-CD08E43B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EB2F6F-7379-4162-9442-95BA3FD6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B88855-4DE5-4391-A041-D42A8B07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840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853DE-F1A1-478D-B282-89F583452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C20F19-B02A-4E5C-BDF1-0083E6F4E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98EBE2-81E2-4159-A706-0FF97E0D83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111606-876C-41A0-AB20-5D9C2E761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C8C959-20F9-43C6-82F7-0F7AA9D84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58F1294-D530-4BED-8862-86CC7EAF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C4A82C-D4A4-409D-AF79-FFC2D4C5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4355796-A8D2-4D33-9323-7836C770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55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033-29AC-44D8-8DC9-626FC6CFF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01104F8-3A18-49EB-B337-2CE4E07F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5B976A-3F7C-44B6-9AEF-464E6BB9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531ACB-DA48-4FF5-BE2F-6395F92C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5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636301-1F50-4CAD-A5BF-B3E34108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B0FA8A-2183-4ABD-9B60-FF8ECCD6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64FDF8-6D18-4902-B585-44A650E1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4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92059-5FA5-4AE2-83A7-BE2944CA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7E1F2E-14C5-42F8-9721-538F97D94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E91C8B-9365-4CB8-9FFE-CC824261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6780A1-D2CB-45B8-8F6C-350756F9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D9B71D-1B4D-4732-ACE5-80945BA4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AEC5C-181F-47E7-8FF4-402CDF6D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07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2AE69-84CE-4391-A00D-3C043164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A47377-E19D-4107-A105-1B60C9D2AB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7E7F19-9417-459C-B0BC-1026E96B0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C0AA46-9E29-43F6-8BF8-9117FF794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C0F6D-8D33-4CED-B804-6896415B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5C7F2E-BE45-4684-A9B1-A4472C9F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15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9AF040-8059-4290-BDF4-33B5B851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99A820-57B2-4D98-A96B-EAC04F3B0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564E8-308A-48E6-9117-DC180778E6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0ACA1-A43B-4B37-BB13-EE9AFC7E4203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03223-FF2A-4963-BCDE-7F5D378C1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7C889A-B9D9-4B12-A153-ED1D08075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E94E9-CFAC-44D5-B25F-4EE1851C7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9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23E9961-B9DC-4B64-9D90-F2870BAE4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6C5FB9-30A0-4097-87AB-5A4080715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DFB30-C517-4D78-9F02-582147FF7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99FD8-50B9-4B96-929C-5DC4D86E5565}" type="datetimeFigureOut">
              <a:rPr lang="ko-KR" altLang="en-US" smtClean="0"/>
              <a:t>2021-08-29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4325F3-DD20-4B1C-8221-2F7294063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86EC5-1B8E-4981-B9BD-54809B41D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D7126-AB67-4EDB-8B36-A0A2E81247C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600675-0571-49A1-95E7-4430D93C3E31}"/>
              </a:ext>
            </a:extLst>
          </p:cNvPr>
          <p:cNvSpPr/>
          <p:nvPr userDrawn="1"/>
        </p:nvSpPr>
        <p:spPr>
          <a:xfrm>
            <a:off x="0" y="635318"/>
            <a:ext cx="12192000" cy="45719"/>
          </a:xfrm>
          <a:prstGeom prst="rect">
            <a:avLst/>
          </a:prstGeom>
          <a:gradFill>
            <a:gsLst>
              <a:gs pos="0">
                <a:srgbClr val="06437B"/>
              </a:gs>
              <a:gs pos="74000">
                <a:srgbClr val="99CC33"/>
              </a:gs>
              <a:gs pos="83000">
                <a:srgbClr val="99CC33"/>
              </a:gs>
              <a:gs pos="100000">
                <a:srgbClr val="99CC3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753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827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gis.kostat.go.k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juso.go.kr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953858" TargetMode="External"/><Relationship Id="rId7" Type="http://schemas.openxmlformats.org/officeDocument/2006/relationships/image" Target="../media/image57.png"/><Relationship Id="rId2" Type="http://schemas.openxmlformats.org/officeDocument/2006/relationships/hyperlink" Target="https://www.ekoreanews.co.kr/news/articleView.html?idxno=45755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해양 쓰레기섬은 어쩌다 생길까 - 이웃집과학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20848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490419"/>
            <a:ext cx="12191999" cy="195942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71113" y="1738613"/>
            <a:ext cx="7849772" cy="14630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자원순환기기 입지 분석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42307" y="5371728"/>
            <a:ext cx="5036233" cy="1125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TEAM </a:t>
            </a:r>
            <a:r>
              <a:rPr lang="ko-KR" altLang="en-US" sz="28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수퍼루키</a:t>
            </a:r>
            <a:endParaRPr lang="en-US" altLang="ko-KR" sz="28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김소희 김하늘 문기영 안세훈 이상목 </a:t>
            </a:r>
            <a:r>
              <a:rPr lang="ko-KR" altLang="en-US" sz="20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정배규</a:t>
            </a:r>
            <a:endParaRPr lang="en-US" altLang="ko-KR" sz="20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824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4E155DA-B619-45E9-AB11-6DCB702A743A}"/>
              </a:ext>
            </a:extLst>
          </p:cNvPr>
          <p:cNvSpPr/>
          <p:nvPr/>
        </p:nvSpPr>
        <p:spPr>
          <a:xfrm>
            <a:off x="6571356" y="211455"/>
            <a:ext cx="833296" cy="3948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DBF610D-1BFB-4AAE-96E5-41D8EC6893E6}"/>
              </a:ext>
            </a:extLst>
          </p:cNvPr>
          <p:cNvSpPr/>
          <p:nvPr/>
        </p:nvSpPr>
        <p:spPr>
          <a:xfrm>
            <a:off x="1051284" y="276610"/>
            <a:ext cx="3202664" cy="2385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2057DD-1BE8-46E6-A391-C36C6E86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936"/>
            <a:ext cx="10515600" cy="599440"/>
          </a:xfrm>
        </p:spPr>
        <p:txBody>
          <a:bodyPr/>
          <a:lstStyle/>
          <a:p>
            <a:r>
              <a:rPr lang="en-US" altLang="ko-KR" dirty="0" err="1"/>
              <a:t>Part3</a:t>
            </a:r>
            <a:r>
              <a:rPr lang="en-US" altLang="ko-KR" dirty="0"/>
              <a:t>. </a:t>
            </a:r>
            <a:r>
              <a:rPr lang="ko-KR" altLang="en-US" b="1" dirty="0"/>
              <a:t>데이터 기초 분석 및 처리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데이터 병합 방법 </a:t>
            </a:r>
            <a:r>
              <a:rPr lang="en-US" altLang="ko-KR" sz="2000" b="1" dirty="0"/>
              <a:t>-&gt; </a:t>
            </a:r>
            <a:r>
              <a:rPr lang="ko-KR" altLang="en-US" sz="2000" b="1" dirty="0"/>
              <a:t>격자화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4D1BD7-AD66-4C93-AACD-38084E0E13F7}"/>
              </a:ext>
            </a:extLst>
          </p:cNvPr>
          <p:cNvSpPr txBox="1"/>
          <p:nvPr/>
        </p:nvSpPr>
        <p:spPr>
          <a:xfrm>
            <a:off x="354384" y="873964"/>
            <a:ext cx="490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9660D7-4285-4A91-82A2-8AA162413DE7}"/>
              </a:ext>
            </a:extLst>
          </p:cNvPr>
          <p:cNvSpPr/>
          <p:nvPr/>
        </p:nvSpPr>
        <p:spPr>
          <a:xfrm>
            <a:off x="1051284" y="5758895"/>
            <a:ext cx="10089431" cy="88765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시 내 </a:t>
            </a:r>
            <a:r>
              <a:rPr lang="en-US" altLang="ko-KR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100 x 100 </a:t>
            </a:r>
            <a:r>
              <a:rPr lang="ko-KR" altLang="en-US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격자 생성 후 </a:t>
            </a:r>
            <a:r>
              <a:rPr lang="ko-KR" altLang="en-US" sz="1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중심 </a:t>
            </a:r>
            <a:r>
              <a:rPr lang="en-US" altLang="ko-KR" sz="1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r>
              <a:rPr lang="ko-KR" altLang="en-US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추출</a:t>
            </a:r>
            <a:endParaRPr lang="ko-KR" altLang="en-US" sz="18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중심 포인트마다 인구</a:t>
            </a:r>
            <a:r>
              <a:rPr lang="en-US" altLang="ko-KR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시설</a:t>
            </a:r>
            <a:r>
              <a:rPr lang="en-US" altLang="ko-KR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행동 데이터로 만든 </a:t>
            </a:r>
            <a:r>
              <a:rPr lang="ko-KR" altLang="en-US" sz="18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값 할당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CB9EA59-193F-47B8-B75A-52CE6D42A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 t="16354" r="44294" b="24205"/>
          <a:stretch/>
        </p:blipFill>
        <p:spPr>
          <a:xfrm>
            <a:off x="4817328" y="2191944"/>
            <a:ext cx="3286209" cy="3293711"/>
          </a:xfrm>
          <a:prstGeom prst="rect">
            <a:avLst/>
          </a:prstGeom>
        </p:spPr>
      </p:pic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DFA24828-E543-4446-989C-A284DCCC0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16335" r="44100" b="24222"/>
          <a:stretch/>
        </p:blipFill>
        <p:spPr>
          <a:xfrm>
            <a:off x="459196" y="2191944"/>
            <a:ext cx="3314279" cy="3293711"/>
          </a:xfrm>
          <a:prstGeom prst="rect">
            <a:avLst/>
          </a:prstGeom>
        </p:spPr>
      </p:pic>
      <p:sp>
        <p:nvSpPr>
          <p:cNvPr id="8" name="오른쪽 화살표 7">
            <a:extLst>
              <a:ext uri="{FF2B5EF4-FFF2-40B4-BE49-F238E27FC236}">
                <a16:creationId xmlns:a16="http://schemas.microsoft.com/office/drawing/2014/main" id="{A94479A0-C532-43F7-82A4-EDC8DFB4E6E5}"/>
              </a:ext>
            </a:extLst>
          </p:cNvPr>
          <p:cNvSpPr/>
          <p:nvPr/>
        </p:nvSpPr>
        <p:spPr>
          <a:xfrm>
            <a:off x="4122217" y="2983084"/>
            <a:ext cx="346369" cy="1759461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4DCAEF-E853-4E9C-9332-39130D1E5CCE}"/>
              </a:ext>
            </a:extLst>
          </p:cNvPr>
          <p:cNvSpPr/>
          <p:nvPr/>
        </p:nvSpPr>
        <p:spPr>
          <a:xfrm>
            <a:off x="485394" y="1547865"/>
            <a:ext cx="3261882" cy="443448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격자화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438F9D-1675-4D3B-B4A4-811C9F73BEB6}"/>
              </a:ext>
            </a:extLst>
          </p:cNvPr>
          <p:cNvSpPr/>
          <p:nvPr/>
        </p:nvSpPr>
        <p:spPr>
          <a:xfrm>
            <a:off x="4730240" y="1543964"/>
            <a:ext cx="3412272" cy="443448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격자 중심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point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좌표 추출</a:t>
            </a:r>
          </a:p>
        </p:txBody>
      </p:sp>
      <p:sp>
        <p:nvSpPr>
          <p:cNvPr id="22" name="화살표: 왼쪽으로 구부러짐 21">
            <a:extLst>
              <a:ext uri="{FF2B5EF4-FFF2-40B4-BE49-F238E27FC236}">
                <a16:creationId xmlns:a16="http://schemas.microsoft.com/office/drawing/2014/main" id="{64019942-68B8-4FCA-8497-6E834CE6F156}"/>
              </a:ext>
            </a:extLst>
          </p:cNvPr>
          <p:cNvSpPr/>
          <p:nvPr/>
        </p:nvSpPr>
        <p:spPr>
          <a:xfrm rot="16200000">
            <a:off x="8137158" y="1921241"/>
            <a:ext cx="599439" cy="1336678"/>
          </a:xfrm>
          <a:prstGeom prst="curvedLeftArrow">
            <a:avLst>
              <a:gd name="adj1" fmla="val 13302"/>
              <a:gd name="adj2" fmla="val 36821"/>
              <a:gd name="adj3" fmla="val 36513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16E9306-C32B-4ECA-9710-98009D4A0531}"/>
              </a:ext>
            </a:extLst>
          </p:cNvPr>
          <p:cNvSpPr/>
          <p:nvPr/>
        </p:nvSpPr>
        <p:spPr>
          <a:xfrm>
            <a:off x="7689942" y="2896589"/>
            <a:ext cx="258792" cy="2775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A8E57E18-2C99-4BC8-B6DB-8284F8B66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683769"/>
              </p:ext>
            </p:extLst>
          </p:nvPr>
        </p:nvGraphicFramePr>
        <p:xfrm>
          <a:off x="8471605" y="3044477"/>
          <a:ext cx="1775280" cy="2145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40">
                  <a:extLst>
                    <a:ext uri="{9D8B030D-6E8A-4147-A177-3AD203B41FA5}">
                      <a16:colId xmlns:a16="http://schemas.microsoft.com/office/drawing/2014/main" val="291504274"/>
                    </a:ext>
                  </a:extLst>
                </a:gridCol>
                <a:gridCol w="887640">
                  <a:extLst>
                    <a:ext uri="{9D8B030D-6E8A-4147-A177-3AD203B41FA5}">
                      <a16:colId xmlns:a16="http://schemas.microsoft.com/office/drawing/2014/main" val="2381967829"/>
                    </a:ext>
                  </a:extLst>
                </a:gridCol>
              </a:tblGrid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63745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37.55471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126.7647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22093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37.55561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126.7646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4431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 </a:t>
                      </a:r>
                      <a:endParaRPr lang="ko-KR" altLang="en-US" sz="16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 </a:t>
                      </a:r>
                      <a:endParaRPr lang="ko-KR" altLang="en-US" sz="16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71346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37.56618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127.0839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430810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37.56708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127.0838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170754"/>
                  </a:ext>
                </a:extLst>
              </a:tr>
            </a:tbl>
          </a:graphicData>
        </a:graphic>
      </p:graphicFrame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51A07BC8-31E5-4AE8-8C8E-E8FB09BECB50}"/>
              </a:ext>
            </a:extLst>
          </p:cNvPr>
          <p:cNvSpPr/>
          <p:nvPr/>
        </p:nvSpPr>
        <p:spPr>
          <a:xfrm>
            <a:off x="10314599" y="3933934"/>
            <a:ext cx="529514" cy="515236"/>
          </a:xfrm>
          <a:prstGeom prst="mathPlus">
            <a:avLst>
              <a:gd name="adj1" fmla="val 12007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27">
            <a:extLst>
              <a:ext uri="{FF2B5EF4-FFF2-40B4-BE49-F238E27FC236}">
                <a16:creationId xmlns:a16="http://schemas.microsoft.com/office/drawing/2014/main" id="{93166918-65ED-4C93-8702-840165BFB6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54007"/>
              </p:ext>
            </p:extLst>
          </p:nvPr>
        </p:nvGraphicFramePr>
        <p:xfrm>
          <a:off x="10976151" y="3058210"/>
          <a:ext cx="876592" cy="2141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6592">
                  <a:extLst>
                    <a:ext uri="{9D8B030D-6E8A-4147-A177-3AD203B41FA5}">
                      <a16:colId xmlns:a16="http://schemas.microsoft.com/office/drawing/2014/main" val="291504274"/>
                    </a:ext>
                  </a:extLst>
                </a:gridCol>
              </a:tblGrid>
              <a:tr h="35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63745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22093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0.002362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4431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 </a:t>
                      </a:r>
                      <a:endParaRPr lang="ko-KR" altLang="en-US" sz="16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71346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0.002567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430810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0.001848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170754"/>
                  </a:ext>
                </a:extLst>
              </a:tr>
            </a:tbl>
          </a:graphicData>
        </a:graphic>
      </p:graphicFrame>
      <p:sp>
        <p:nvSpPr>
          <p:cNvPr id="31" name="화살표: 왼쪽으로 구부러짐 30">
            <a:extLst>
              <a:ext uri="{FF2B5EF4-FFF2-40B4-BE49-F238E27FC236}">
                <a16:creationId xmlns:a16="http://schemas.microsoft.com/office/drawing/2014/main" id="{07A2F0D1-1463-4864-8A66-733B649448A5}"/>
              </a:ext>
            </a:extLst>
          </p:cNvPr>
          <p:cNvSpPr/>
          <p:nvPr/>
        </p:nvSpPr>
        <p:spPr>
          <a:xfrm rot="16200000">
            <a:off x="9066599" y="608377"/>
            <a:ext cx="997290" cy="3593411"/>
          </a:xfrm>
          <a:prstGeom prst="curvedLeftArrow">
            <a:avLst>
              <a:gd name="adj1" fmla="val 13302"/>
              <a:gd name="adj2" fmla="val 36821"/>
              <a:gd name="adj3" fmla="val 36513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84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C9C9C09-ACF3-4ECA-996A-8DF138AF4A9E}"/>
              </a:ext>
            </a:extLst>
          </p:cNvPr>
          <p:cNvSpPr/>
          <p:nvPr/>
        </p:nvSpPr>
        <p:spPr>
          <a:xfrm>
            <a:off x="4488029" y="291418"/>
            <a:ext cx="1977221" cy="19363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38D2B6F-471D-497B-B443-5160A9DF5A63}"/>
              </a:ext>
            </a:extLst>
          </p:cNvPr>
          <p:cNvSpPr/>
          <p:nvPr/>
        </p:nvSpPr>
        <p:spPr>
          <a:xfrm>
            <a:off x="6929165" y="122236"/>
            <a:ext cx="640036" cy="4716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61AC46-2719-4E0D-86FE-0FF2C262EB9D}"/>
              </a:ext>
            </a:extLst>
          </p:cNvPr>
          <p:cNvSpPr/>
          <p:nvPr/>
        </p:nvSpPr>
        <p:spPr>
          <a:xfrm>
            <a:off x="570799" y="3832395"/>
            <a:ext cx="11268452" cy="2903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48B87E-D7F4-4A40-86CD-C51864870064}"/>
              </a:ext>
            </a:extLst>
          </p:cNvPr>
          <p:cNvSpPr/>
          <p:nvPr/>
        </p:nvSpPr>
        <p:spPr>
          <a:xfrm>
            <a:off x="563374" y="789244"/>
            <a:ext cx="11268452" cy="2903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1F8B1A-65AC-4D11-B93E-A8E5B736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Part3</a:t>
            </a:r>
            <a:r>
              <a:rPr lang="en-US" altLang="ko-KR" dirty="0"/>
              <a:t>. </a:t>
            </a:r>
            <a:r>
              <a:rPr lang="ko-KR" altLang="en-US" b="1" dirty="0"/>
              <a:t>데이터 기초 분석 및 처리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거주인구</a:t>
            </a:r>
            <a:r>
              <a:rPr lang="en-US" altLang="ko-KR" sz="2000" b="1" dirty="0"/>
              <a:t>, 1</a:t>
            </a:r>
            <a:r>
              <a:rPr lang="ko-KR" altLang="en-US" sz="2000" b="1" dirty="0" err="1"/>
              <a:t>인가구</a:t>
            </a:r>
            <a:r>
              <a:rPr lang="ko-KR" altLang="en-US" sz="2000" b="1" dirty="0"/>
              <a:t> 변수 </a:t>
            </a:r>
            <a:r>
              <a:rPr lang="en-US" altLang="ko-KR" sz="2000" b="1" dirty="0"/>
              <a:t>EDA</a:t>
            </a:r>
            <a:endParaRPr lang="ko-KR" altLang="en-US" sz="20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C84FE65-2026-40EC-BCA6-11746F756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850578"/>
              </p:ext>
            </p:extLst>
          </p:nvPr>
        </p:nvGraphicFramePr>
        <p:xfrm>
          <a:off x="1089249" y="1577612"/>
          <a:ext cx="4960293" cy="1706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집계구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코드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세대 가구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NA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세대 가구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세대 가구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39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 가구</a:t>
                      </a:r>
                      <a:endParaRPr lang="ko-KR" altLang="en-US" sz="14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5DEDFB2-BA0E-42BD-B2EA-207DCD55AD47}"/>
              </a:ext>
            </a:extLst>
          </p:cNvPr>
          <p:cNvSpPr txBox="1"/>
          <p:nvPr/>
        </p:nvSpPr>
        <p:spPr>
          <a:xfrm>
            <a:off x="6824776" y="1522059"/>
            <a:ext cx="4515527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집계구별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통계자료 값이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미만일 경우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통계비밀보호를 위해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통계값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제외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(N/A)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 됨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1~4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평균값인 </a:t>
            </a:r>
            <a:r>
              <a:rPr lang="en-US" altLang="ko-KR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2.5</a:t>
            </a: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대체</a:t>
            </a:r>
            <a:endParaRPr lang="en-US" altLang="ko-KR" sz="16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B6065-3532-4CBE-880B-BF6EE61103A3}"/>
              </a:ext>
            </a:extLst>
          </p:cNvPr>
          <p:cNvSpPr txBox="1"/>
          <p:nvPr/>
        </p:nvSpPr>
        <p:spPr>
          <a:xfrm>
            <a:off x="7210840" y="2914951"/>
            <a:ext cx="4620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세대구성별 가구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인가구만</a:t>
            </a:r>
            <a:r>
              <a:rPr lang="en-US" altLang="ko-KR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추출</a:t>
            </a:r>
            <a:endParaRPr lang="en-US" altLang="ko-KR" sz="16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0C694E-8427-44A0-B44A-D0BD534AEC38}"/>
              </a:ext>
            </a:extLst>
          </p:cNvPr>
          <p:cNvSpPr/>
          <p:nvPr/>
        </p:nvSpPr>
        <p:spPr>
          <a:xfrm>
            <a:off x="1103148" y="1025204"/>
            <a:ext cx="3261882" cy="35360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세대구성별 가구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Raw Data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2E4766-FE0A-4715-9DFA-5BD5BB500AB9}"/>
              </a:ext>
            </a:extLst>
          </p:cNvPr>
          <p:cNvSpPr/>
          <p:nvPr/>
        </p:nvSpPr>
        <p:spPr>
          <a:xfrm>
            <a:off x="1079013" y="2932729"/>
            <a:ext cx="4980764" cy="3515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C29BAE8-0D5B-4189-B575-E2A202637B7E}"/>
              </a:ext>
            </a:extLst>
          </p:cNvPr>
          <p:cNvSpPr/>
          <p:nvPr/>
        </p:nvSpPr>
        <p:spPr>
          <a:xfrm>
            <a:off x="5239414" y="1870055"/>
            <a:ext cx="474453" cy="3278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135EF-C66E-4FFE-BD65-320806840348}"/>
              </a:ext>
            </a:extLst>
          </p:cNvPr>
          <p:cNvSpPr txBox="1"/>
          <p:nvPr/>
        </p:nvSpPr>
        <p:spPr>
          <a:xfrm>
            <a:off x="381050" y="944445"/>
            <a:ext cx="461665" cy="2674226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１ 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가 구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1B570-5BC1-45C6-BC43-D8CFCBC12506}"/>
              </a:ext>
            </a:extLst>
          </p:cNvPr>
          <p:cNvSpPr txBox="1"/>
          <p:nvPr/>
        </p:nvSpPr>
        <p:spPr>
          <a:xfrm>
            <a:off x="381050" y="3918492"/>
            <a:ext cx="461665" cy="2674226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 주 인 구 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FED1870-20D9-4A58-B6BF-87E6B7A3049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855056399"/>
              </p:ext>
            </p:extLst>
          </p:nvPr>
        </p:nvGraphicFramePr>
        <p:xfrm>
          <a:off x="1103148" y="4568006"/>
          <a:ext cx="5001235" cy="171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38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5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집계구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코드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연령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세 이하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5~9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세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NA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10~20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118052"/>
                  </a:ext>
                </a:extLst>
              </a:tr>
              <a:tr h="340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26334"/>
                  </a:ext>
                </a:extLst>
              </a:tr>
            </a:tbl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8033B7-63E9-4068-9D2D-66CF745ACB06}"/>
              </a:ext>
            </a:extLst>
          </p:cNvPr>
          <p:cNvSpPr/>
          <p:nvPr/>
        </p:nvSpPr>
        <p:spPr>
          <a:xfrm>
            <a:off x="1103148" y="4009123"/>
            <a:ext cx="3261882" cy="35360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연령별 인구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Raw Data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F1A157E-708C-48A0-8D6F-75B1B9B99434}"/>
              </a:ext>
            </a:extLst>
          </p:cNvPr>
          <p:cNvSpPr/>
          <p:nvPr/>
        </p:nvSpPr>
        <p:spPr>
          <a:xfrm>
            <a:off x="5253138" y="5601044"/>
            <a:ext cx="474453" cy="3278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7">
            <a:extLst>
              <a:ext uri="{FF2B5EF4-FFF2-40B4-BE49-F238E27FC236}">
                <a16:creationId xmlns:a16="http://schemas.microsoft.com/office/drawing/2014/main" id="{F42B1859-B719-4AC4-A498-E1338C3A4B7D}"/>
              </a:ext>
            </a:extLst>
          </p:cNvPr>
          <p:cNvSpPr/>
          <p:nvPr/>
        </p:nvSpPr>
        <p:spPr>
          <a:xfrm>
            <a:off x="5895582" y="5617833"/>
            <a:ext cx="824027" cy="327805"/>
          </a:xfrm>
          <a:prstGeom prst="rightArrow">
            <a:avLst>
              <a:gd name="adj1" fmla="val 26466"/>
              <a:gd name="adj2" fmla="val 47302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7">
            <a:extLst>
              <a:ext uri="{FF2B5EF4-FFF2-40B4-BE49-F238E27FC236}">
                <a16:creationId xmlns:a16="http://schemas.microsoft.com/office/drawing/2014/main" id="{29EC6583-F010-4F36-88E9-270683836A7E}"/>
              </a:ext>
            </a:extLst>
          </p:cNvPr>
          <p:cNvSpPr/>
          <p:nvPr/>
        </p:nvSpPr>
        <p:spPr>
          <a:xfrm>
            <a:off x="5668665" y="2944603"/>
            <a:ext cx="1414017" cy="327805"/>
          </a:xfrm>
          <a:prstGeom prst="rightArrow">
            <a:avLst>
              <a:gd name="adj1" fmla="val 26466"/>
              <a:gd name="adj2" fmla="val 47302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7">
            <a:extLst>
              <a:ext uri="{FF2B5EF4-FFF2-40B4-BE49-F238E27FC236}">
                <a16:creationId xmlns:a16="http://schemas.microsoft.com/office/drawing/2014/main" id="{5688609B-ECA1-4D8A-8810-AA0739B184B4}"/>
              </a:ext>
            </a:extLst>
          </p:cNvPr>
          <p:cNvSpPr/>
          <p:nvPr/>
        </p:nvSpPr>
        <p:spPr>
          <a:xfrm>
            <a:off x="5857308" y="1888711"/>
            <a:ext cx="824027" cy="327805"/>
          </a:xfrm>
          <a:prstGeom prst="rightArrow">
            <a:avLst>
              <a:gd name="adj1" fmla="val 26466"/>
              <a:gd name="adj2" fmla="val 47302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AD2C34B-1970-4147-BFA9-5062D69142EA}"/>
              </a:ext>
            </a:extLst>
          </p:cNvPr>
          <p:cNvSpPr/>
          <p:nvPr/>
        </p:nvSpPr>
        <p:spPr>
          <a:xfrm>
            <a:off x="3301999" y="4577911"/>
            <a:ext cx="1574347" cy="1715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왼쪽으로 구부러짐 29">
            <a:extLst>
              <a:ext uri="{FF2B5EF4-FFF2-40B4-BE49-F238E27FC236}">
                <a16:creationId xmlns:a16="http://schemas.microsoft.com/office/drawing/2014/main" id="{A5659BC0-17D3-4A5B-817D-43349CD8A335}"/>
              </a:ext>
            </a:extLst>
          </p:cNvPr>
          <p:cNvSpPr/>
          <p:nvPr/>
        </p:nvSpPr>
        <p:spPr>
          <a:xfrm rot="16200000">
            <a:off x="5737770" y="3081716"/>
            <a:ext cx="461665" cy="2530725"/>
          </a:xfrm>
          <a:prstGeom prst="curvedLef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5769C9-1ABB-4478-97F1-8E2EBBA2BF1B}"/>
              </a:ext>
            </a:extLst>
          </p:cNvPr>
          <p:cNvSpPr txBox="1"/>
          <p:nvPr/>
        </p:nvSpPr>
        <p:spPr>
          <a:xfrm>
            <a:off x="6844337" y="4682425"/>
            <a:ext cx="4987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집계구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코드를 기준으로 각 </a:t>
            </a: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연령별 데이터 통합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824F56-8DD8-4F89-B76D-244256563E21}"/>
              </a:ext>
            </a:extLst>
          </p:cNvPr>
          <p:cNvSpPr txBox="1"/>
          <p:nvPr/>
        </p:nvSpPr>
        <p:spPr>
          <a:xfrm>
            <a:off x="4006621" y="3336870"/>
            <a:ext cx="2123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통계지리서비스   </a:t>
            </a:r>
            <a:r>
              <a:rPr lang="en-US" altLang="ko-KR" sz="1000" dirty="0" err="1">
                <a:effectLst/>
                <a:hlinkClick r:id="rId3"/>
              </a:rPr>
              <a:t>sgis.kostat.go.kr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A4AB8C-0C70-4AC9-A993-F4861E09F029}"/>
              </a:ext>
            </a:extLst>
          </p:cNvPr>
          <p:cNvSpPr txBox="1"/>
          <p:nvPr/>
        </p:nvSpPr>
        <p:spPr>
          <a:xfrm>
            <a:off x="4006621" y="6320361"/>
            <a:ext cx="2198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통계지리서비스   </a:t>
            </a:r>
            <a:r>
              <a:rPr lang="en-US" altLang="ko-KR" sz="1000" dirty="0" err="1">
                <a:effectLst/>
                <a:hlinkClick r:id="rId3"/>
              </a:rPr>
              <a:t>sgis.kostat.go.kr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68685A-5D08-416C-A6C7-621B08838836}"/>
              </a:ext>
            </a:extLst>
          </p:cNvPr>
          <p:cNvSpPr txBox="1"/>
          <p:nvPr/>
        </p:nvSpPr>
        <p:spPr>
          <a:xfrm>
            <a:off x="6844337" y="5617833"/>
            <a:ext cx="4515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1~4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평균값인 </a:t>
            </a:r>
            <a:r>
              <a:rPr lang="en-US" altLang="ko-KR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2.5</a:t>
            </a:r>
            <a:r>
              <a:rPr lang="ko-KR" altLang="en-US" sz="16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대체</a:t>
            </a:r>
            <a:endParaRPr lang="en-US" altLang="ko-KR" sz="16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59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35" grpId="1" animBg="1"/>
      <p:bldP spid="7" grpId="0"/>
      <p:bldP spid="8" grpId="0"/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31C9639-8749-49CA-A20D-2E5337D119AA}"/>
              </a:ext>
            </a:extLst>
          </p:cNvPr>
          <p:cNvSpPr/>
          <p:nvPr/>
        </p:nvSpPr>
        <p:spPr>
          <a:xfrm>
            <a:off x="6929164" y="122236"/>
            <a:ext cx="1361395" cy="4716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1F8B1A-65AC-4D11-B93E-A8E5B736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Part3</a:t>
            </a:r>
            <a:r>
              <a:rPr lang="en-US" altLang="ko-KR" dirty="0"/>
              <a:t>. </a:t>
            </a:r>
            <a:r>
              <a:rPr lang="ko-KR" altLang="en-US" b="1" dirty="0"/>
              <a:t>데이터 기초 분석 및 처리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거주인구</a:t>
            </a:r>
            <a:r>
              <a:rPr lang="en-US" altLang="ko-KR" sz="2000" b="1" dirty="0"/>
              <a:t>, 1</a:t>
            </a:r>
            <a:r>
              <a:rPr lang="ko-KR" altLang="en-US" sz="2000" b="1" dirty="0" err="1"/>
              <a:t>인가구</a:t>
            </a:r>
            <a:r>
              <a:rPr lang="ko-KR" altLang="en-US" sz="2000" b="1" dirty="0"/>
              <a:t> 변수 격자화 병합 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135EF-C66E-4FFE-BD65-320806840348}"/>
              </a:ext>
            </a:extLst>
          </p:cNvPr>
          <p:cNvSpPr txBox="1"/>
          <p:nvPr/>
        </p:nvSpPr>
        <p:spPr>
          <a:xfrm>
            <a:off x="7665424" y="1531599"/>
            <a:ext cx="461665" cy="2533336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１ 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가 구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1B570-5BC1-45C6-BC43-D8CFCBC12506}"/>
              </a:ext>
            </a:extLst>
          </p:cNvPr>
          <p:cNvSpPr txBox="1"/>
          <p:nvPr/>
        </p:nvSpPr>
        <p:spPr>
          <a:xfrm>
            <a:off x="7684208" y="4176163"/>
            <a:ext cx="461665" cy="2533335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 주 인 구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27CD0E-47E3-4A4B-8DBE-216AFD400469}"/>
              </a:ext>
            </a:extLst>
          </p:cNvPr>
          <p:cNvSpPr/>
          <p:nvPr/>
        </p:nvSpPr>
        <p:spPr>
          <a:xfrm>
            <a:off x="114743" y="1695932"/>
            <a:ext cx="3186181" cy="3530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거주지용 건물 추출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71E134-A974-4867-B649-3A21477285DF}"/>
              </a:ext>
            </a:extLst>
          </p:cNvPr>
          <p:cNvSpPr/>
          <p:nvPr/>
        </p:nvSpPr>
        <p:spPr>
          <a:xfrm>
            <a:off x="3806090" y="1724389"/>
            <a:ext cx="3186181" cy="3530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거주지 </a:t>
            </a:r>
            <a:r>
              <a:rPr lang="en-US" altLang="ko-KR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100x100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격자 추출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EDDBAD-7DEC-4045-87AD-0C8389CA6D5D}"/>
              </a:ext>
            </a:extLst>
          </p:cNvPr>
          <p:cNvGrpSpPr/>
          <p:nvPr/>
        </p:nvGrpSpPr>
        <p:grpSpPr>
          <a:xfrm>
            <a:off x="11547871" y="4383886"/>
            <a:ext cx="594433" cy="2203640"/>
            <a:chOff x="11532313" y="1112556"/>
            <a:chExt cx="594433" cy="272890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8AA8A75-87A9-4E39-B8FD-799E0EF72775}"/>
                </a:ext>
              </a:extLst>
            </p:cNvPr>
            <p:cNvSpPr/>
            <p:nvPr/>
          </p:nvSpPr>
          <p:spPr>
            <a:xfrm>
              <a:off x="11532313" y="1178656"/>
              <a:ext cx="84606" cy="2587639"/>
            </a:xfrm>
            <a:prstGeom prst="rect">
              <a:avLst/>
            </a:prstGeom>
            <a:gradFill flip="none" rotWithShape="1">
              <a:gsLst>
                <a:gs pos="0">
                  <a:srgbClr val="06437B"/>
                </a:gs>
                <a:gs pos="44000">
                  <a:schemeClr val="accent1">
                    <a:lumMod val="75000"/>
                  </a:schemeClr>
                </a:gs>
                <a:gs pos="77000">
                  <a:schemeClr val="bg1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solidFill>
                <a:srgbClr val="0643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ED0774-92A1-490B-8DFA-E129826A3EE8}"/>
                </a:ext>
              </a:extLst>
            </p:cNvPr>
            <p:cNvSpPr txBox="1"/>
            <p:nvPr/>
          </p:nvSpPr>
          <p:spPr>
            <a:xfrm>
              <a:off x="11590512" y="3564460"/>
              <a:ext cx="375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51E0FE-8FE7-4DEA-9893-36CDE11BCA1D}"/>
                </a:ext>
              </a:extLst>
            </p:cNvPr>
            <p:cNvSpPr txBox="1"/>
            <p:nvPr/>
          </p:nvSpPr>
          <p:spPr>
            <a:xfrm>
              <a:off x="11537506" y="1112556"/>
              <a:ext cx="589240" cy="34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966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3" name="Picture 6" descr="https://lh3.googleusercontent.com/HWe07J1k6WDtXGALh4XF9vXslQ98KeRK6fXG1Y5wi0PIqlydFZ_I2ulmB111fA6iXdJzSbOG40GEd9z8u2dHu21_M2z0y1yEs2fzxFIBx1RfKBvNDulXsIdLIBGB7VwddhryAOfr6dU=s0">
            <a:extLst>
              <a:ext uri="{FF2B5EF4-FFF2-40B4-BE49-F238E27FC236}">
                <a16:creationId xmlns:a16="http://schemas.microsoft.com/office/drawing/2014/main" id="{5CB8E7F0-7096-4520-A566-E3019C29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39" y="2175443"/>
            <a:ext cx="2925591" cy="23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https://lh5.googleusercontent.com/Nps_Du2VvqSmQz4isV5xzuN1b3Vj2We0DfAqbHA0K-iprYFBCvUFCWMs9YiRT_6TKr4E-h1kUQaqNUH0rqMot_PpPDPYrRMwmwDT4dFdfGuuvIsGxWHFLwi4DUE5-x4F51Adt6OLTeo=s0">
            <a:extLst>
              <a:ext uri="{FF2B5EF4-FFF2-40B4-BE49-F238E27FC236}">
                <a16:creationId xmlns:a16="http://schemas.microsoft.com/office/drawing/2014/main" id="{0CD223BF-A869-439E-B568-BECBED62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722" y="2241000"/>
            <a:ext cx="2864006" cy="23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https://lh6.googleusercontent.com/BsL5c5aMDWltFhWk2C4N44F9PR3VfLMieXUW-RtJiu_-tuz5zz986UeG16KpH1RzSAkjjy-ArIo9GfK87FCaGMMAGwm_d-SeIzugxfkcnAcqpISGQQHXvpnbArCUo5dWJNRoim-OPpc=s0">
            <a:extLst>
              <a:ext uri="{FF2B5EF4-FFF2-40B4-BE49-F238E27FC236}">
                <a16:creationId xmlns:a16="http://schemas.microsoft.com/office/drawing/2014/main" id="{8116E414-C08C-4275-9A92-BB50B7DA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907" y="1639710"/>
            <a:ext cx="2857612" cy="23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38814C-A794-4ADD-AA3C-8E59880AA314}"/>
              </a:ext>
            </a:extLst>
          </p:cNvPr>
          <p:cNvSpPr/>
          <p:nvPr/>
        </p:nvSpPr>
        <p:spPr>
          <a:xfrm>
            <a:off x="8178972" y="772040"/>
            <a:ext cx="3668712" cy="6673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격자 중심 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endParaRPr lang="en-US" altLang="ko-KR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가구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거주인구 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할당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C3A97-6F15-4E4A-99D4-86507CBDC3AE}"/>
              </a:ext>
            </a:extLst>
          </p:cNvPr>
          <p:cNvSpPr txBox="1"/>
          <p:nvPr/>
        </p:nvSpPr>
        <p:spPr>
          <a:xfrm>
            <a:off x="598678" y="4586610"/>
            <a:ext cx="2824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도로명주소전자지도</a:t>
            </a:r>
            <a:r>
              <a:rPr lang="ko-KR" altLang="en-US" sz="1000" dirty="0"/>
              <a:t> </a:t>
            </a:r>
            <a:r>
              <a:rPr lang="en-US" altLang="ko-KR" sz="1000" dirty="0">
                <a:hlinkClick r:id="rId6"/>
              </a:rPr>
              <a:t>https://</a:t>
            </a:r>
            <a:r>
              <a:rPr lang="en-US" altLang="ko-KR" sz="1000" dirty="0" err="1">
                <a:hlinkClick r:id="rId6"/>
              </a:rPr>
              <a:t>www.juso.go.kr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47" name="오른쪽 화살표 7">
            <a:extLst>
              <a:ext uri="{FF2B5EF4-FFF2-40B4-BE49-F238E27FC236}">
                <a16:creationId xmlns:a16="http://schemas.microsoft.com/office/drawing/2014/main" id="{345598BF-BF68-48CE-95EC-D5426559AC78}"/>
              </a:ext>
            </a:extLst>
          </p:cNvPr>
          <p:cNvSpPr/>
          <p:nvPr/>
        </p:nvSpPr>
        <p:spPr>
          <a:xfrm>
            <a:off x="3453108" y="2624292"/>
            <a:ext cx="289359" cy="1440643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Picture 16" descr="https://lh4.googleusercontent.com/6tkSrkv8TqN9CjKYAZWhipIyMeODtOZgawMQ0WeKFL0g9HFitfrUN7Z9-LYDm8Vjm_2aKNRg9fpzPMDA1bhsjlnhq8yioHe6_2w4tbTlNMPzJuQ4rzrZY9WNDmrStJae7Oe8dGzh-a0=s0">
            <a:extLst>
              <a:ext uri="{FF2B5EF4-FFF2-40B4-BE49-F238E27FC236}">
                <a16:creationId xmlns:a16="http://schemas.microsoft.com/office/drawing/2014/main" id="{DD5C0CC6-D8EC-4EB3-AEEE-AE58E3566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907" y="4254830"/>
            <a:ext cx="2908346" cy="23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92454888-0102-4866-8E40-B6DF0D787D30}"/>
              </a:ext>
            </a:extLst>
          </p:cNvPr>
          <p:cNvGrpSpPr/>
          <p:nvPr/>
        </p:nvGrpSpPr>
        <p:grpSpPr>
          <a:xfrm>
            <a:off x="11547871" y="1724389"/>
            <a:ext cx="594433" cy="2203640"/>
            <a:chOff x="11532313" y="1112556"/>
            <a:chExt cx="594433" cy="272890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2240558-B00F-4DB0-BC0D-07C390AF378B}"/>
                </a:ext>
              </a:extLst>
            </p:cNvPr>
            <p:cNvSpPr/>
            <p:nvPr/>
          </p:nvSpPr>
          <p:spPr>
            <a:xfrm>
              <a:off x="11532313" y="1178656"/>
              <a:ext cx="84606" cy="2587639"/>
            </a:xfrm>
            <a:prstGeom prst="rect">
              <a:avLst/>
            </a:prstGeom>
            <a:gradFill flip="none" rotWithShape="1">
              <a:gsLst>
                <a:gs pos="0">
                  <a:srgbClr val="06437B"/>
                </a:gs>
                <a:gs pos="44000">
                  <a:schemeClr val="accent1">
                    <a:lumMod val="75000"/>
                  </a:schemeClr>
                </a:gs>
                <a:gs pos="77000">
                  <a:schemeClr val="bg1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solidFill>
                <a:srgbClr val="0643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39F0F61-29FB-4028-9A54-0E48E7804BB5}"/>
                </a:ext>
              </a:extLst>
            </p:cNvPr>
            <p:cNvSpPr txBox="1"/>
            <p:nvPr/>
          </p:nvSpPr>
          <p:spPr>
            <a:xfrm>
              <a:off x="11590512" y="3564460"/>
              <a:ext cx="375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19533D-FCED-4F37-89DE-E67FC9F11205}"/>
                </a:ext>
              </a:extLst>
            </p:cNvPr>
            <p:cNvSpPr txBox="1"/>
            <p:nvPr/>
          </p:nvSpPr>
          <p:spPr>
            <a:xfrm>
              <a:off x="11537506" y="1112556"/>
              <a:ext cx="589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1804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5EF8BDF-A1A7-47C8-B5F2-08EA2962C840}"/>
              </a:ext>
            </a:extLst>
          </p:cNvPr>
          <p:cNvSpPr txBox="1"/>
          <p:nvPr/>
        </p:nvSpPr>
        <p:spPr>
          <a:xfrm>
            <a:off x="366629" y="5015515"/>
            <a:ext cx="268240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건물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shape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파일에서 단독주택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공동주택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아파트 등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거주지용 건물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shape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D0762F-D0F9-4A4E-BE91-BEBACFC4C553}"/>
              </a:ext>
            </a:extLst>
          </p:cNvPr>
          <p:cNvSpPr txBox="1"/>
          <p:nvPr/>
        </p:nvSpPr>
        <p:spPr>
          <a:xfrm>
            <a:off x="4280815" y="5015514"/>
            <a:ext cx="2367617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100x100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거주지용 건물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shape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겹치는 부분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오른쪽 화살표 7">
            <a:extLst>
              <a:ext uri="{FF2B5EF4-FFF2-40B4-BE49-F238E27FC236}">
                <a16:creationId xmlns:a16="http://schemas.microsoft.com/office/drawing/2014/main" id="{3E6953EB-0D32-4872-AECA-B7AA490CA353}"/>
              </a:ext>
            </a:extLst>
          </p:cNvPr>
          <p:cNvSpPr/>
          <p:nvPr/>
        </p:nvSpPr>
        <p:spPr>
          <a:xfrm>
            <a:off x="7244198" y="2077466"/>
            <a:ext cx="289359" cy="1440643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7">
            <a:extLst>
              <a:ext uri="{FF2B5EF4-FFF2-40B4-BE49-F238E27FC236}">
                <a16:creationId xmlns:a16="http://schemas.microsoft.com/office/drawing/2014/main" id="{66A64684-D77E-4AF8-BC0E-D2311FF7BFCE}"/>
              </a:ext>
            </a:extLst>
          </p:cNvPr>
          <p:cNvSpPr/>
          <p:nvPr/>
        </p:nvSpPr>
        <p:spPr>
          <a:xfrm>
            <a:off x="7242805" y="4771344"/>
            <a:ext cx="289359" cy="1440643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 animBg="1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45951E-026A-47D8-AFDB-4B94D0555593}"/>
              </a:ext>
            </a:extLst>
          </p:cNvPr>
          <p:cNvSpPr/>
          <p:nvPr/>
        </p:nvSpPr>
        <p:spPr>
          <a:xfrm>
            <a:off x="570799" y="3832395"/>
            <a:ext cx="11268452" cy="2903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579759-22BE-47BB-97F0-8C680309CE1D}"/>
              </a:ext>
            </a:extLst>
          </p:cNvPr>
          <p:cNvSpPr/>
          <p:nvPr/>
        </p:nvSpPr>
        <p:spPr>
          <a:xfrm>
            <a:off x="563374" y="789244"/>
            <a:ext cx="11268452" cy="2903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13">
            <a:extLst>
              <a:ext uri="{FF2B5EF4-FFF2-40B4-BE49-F238E27FC236}">
                <a16:creationId xmlns:a16="http://schemas.microsoft.com/office/drawing/2014/main" id="{EE928017-C0D9-48D5-B14B-5FA7CB5A8DB6}"/>
              </a:ext>
            </a:extLst>
          </p:cNvPr>
          <p:cNvSpPr/>
          <p:nvPr/>
        </p:nvSpPr>
        <p:spPr>
          <a:xfrm>
            <a:off x="7027890" y="142062"/>
            <a:ext cx="1714995" cy="34576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14">
            <a:extLst>
              <a:ext uri="{FF2B5EF4-FFF2-40B4-BE49-F238E27FC236}">
                <a16:creationId xmlns:a16="http://schemas.microsoft.com/office/drawing/2014/main" id="{365F169D-2FA0-4217-A1A3-3A8C1EA1889D}"/>
              </a:ext>
            </a:extLst>
          </p:cNvPr>
          <p:cNvSpPr/>
          <p:nvPr/>
        </p:nvSpPr>
        <p:spPr>
          <a:xfrm>
            <a:off x="4410920" y="163564"/>
            <a:ext cx="2087851" cy="2780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8140" y="3189607"/>
            <a:ext cx="2476730" cy="320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도보 위치 좌표 추출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022041" y="3189607"/>
            <a:ext cx="2476730" cy="320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도보 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100M 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격자화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070981" y="2845775"/>
            <a:ext cx="2476730" cy="724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격자 중심 </a:t>
            </a:r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Point</a:t>
            </a:r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endParaRPr lang="en-US" altLang="ko-KR" sz="19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유동인구 할당</a:t>
            </a:r>
          </a:p>
        </p:txBody>
      </p:sp>
      <p:pic>
        <p:nvPicPr>
          <p:cNvPr id="1030" name="Picture 6" descr="https://lh4.googleusercontent.com/bafrsQ63kWd7s18RYcrgv172-CY00UKFPq2oW2l5DTwFvqguCWDbX1d6BOc6VmPe20DPSNTF9Wlk85WLimfphm17DYiV_vIpNSrusKxg1xfDKjDXW-k56JP_WXvvm2u0wDBxTidKVds=s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110" y="2015113"/>
            <a:ext cx="1888336" cy="154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201F8B1A-65AC-4D11-B93E-A8E5B736AA0B}"/>
              </a:ext>
            </a:extLst>
          </p:cNvPr>
          <p:cNvSpPr txBox="1">
            <a:spLocks/>
          </p:cNvSpPr>
          <p:nvPr/>
        </p:nvSpPr>
        <p:spPr>
          <a:xfrm>
            <a:off x="0" y="81597"/>
            <a:ext cx="10515600" cy="5994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Part3. </a:t>
            </a:r>
            <a:r>
              <a:rPr lang="ko-KR" alt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기초 분석 및 처리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배달인구 변수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격자화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오른쪽 화살표 7">
            <a:extLst>
              <a:ext uri="{FF2B5EF4-FFF2-40B4-BE49-F238E27FC236}">
                <a16:creationId xmlns:a16="http://schemas.microsoft.com/office/drawing/2014/main" id="{345598BF-BF68-48CE-95EC-D5426559AC78}"/>
              </a:ext>
            </a:extLst>
          </p:cNvPr>
          <p:cNvSpPr/>
          <p:nvPr/>
        </p:nvSpPr>
        <p:spPr>
          <a:xfrm>
            <a:off x="3448387" y="3239428"/>
            <a:ext cx="718062" cy="270631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50849AC-A678-484C-A268-81A193E10665}"/>
              </a:ext>
            </a:extLst>
          </p:cNvPr>
          <p:cNvGrpSpPr/>
          <p:nvPr/>
        </p:nvGrpSpPr>
        <p:grpSpPr>
          <a:xfrm>
            <a:off x="11553002" y="1980388"/>
            <a:ext cx="350545" cy="1603558"/>
            <a:chOff x="11532313" y="1112556"/>
            <a:chExt cx="701089" cy="272890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0C8BB6F-5B1B-44FD-8A27-CB19547B8EAE}"/>
                </a:ext>
              </a:extLst>
            </p:cNvPr>
            <p:cNvSpPr/>
            <p:nvPr/>
          </p:nvSpPr>
          <p:spPr>
            <a:xfrm>
              <a:off x="11532313" y="1178656"/>
              <a:ext cx="84606" cy="2587639"/>
            </a:xfrm>
            <a:prstGeom prst="rect">
              <a:avLst/>
            </a:prstGeom>
            <a:gradFill flip="none" rotWithShape="1">
              <a:gsLst>
                <a:gs pos="0">
                  <a:srgbClr val="06437B"/>
                </a:gs>
                <a:gs pos="44000">
                  <a:schemeClr val="accent1">
                    <a:lumMod val="75000"/>
                  </a:schemeClr>
                </a:gs>
                <a:gs pos="77000">
                  <a:schemeClr val="bg1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solidFill>
                <a:srgbClr val="0643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B1583E0-FB39-4E57-9A88-98E703D768CF}"/>
                </a:ext>
              </a:extLst>
            </p:cNvPr>
            <p:cNvSpPr txBox="1"/>
            <p:nvPr/>
          </p:nvSpPr>
          <p:spPr>
            <a:xfrm>
              <a:off x="11590512" y="3564460"/>
              <a:ext cx="375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47B99B-683F-4DE5-AE85-6EF7607EE4F1}"/>
                </a:ext>
              </a:extLst>
            </p:cNvPr>
            <p:cNvSpPr txBox="1"/>
            <p:nvPr/>
          </p:nvSpPr>
          <p:spPr>
            <a:xfrm>
              <a:off x="11537505" y="1112556"/>
              <a:ext cx="695897" cy="34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38268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5" name="오른쪽 화살표 7">
            <a:extLst>
              <a:ext uri="{FF2B5EF4-FFF2-40B4-BE49-F238E27FC236}">
                <a16:creationId xmlns:a16="http://schemas.microsoft.com/office/drawing/2014/main" id="{17CFF0C1-9D2F-4755-A3E5-5103D7BF832A}"/>
              </a:ext>
            </a:extLst>
          </p:cNvPr>
          <p:cNvSpPr/>
          <p:nvPr/>
        </p:nvSpPr>
        <p:spPr>
          <a:xfrm>
            <a:off x="6454498" y="3211433"/>
            <a:ext cx="718062" cy="270631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EFB6FA56-F4A3-4DAD-883D-E3BFDED9F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606570"/>
              </p:ext>
            </p:extLst>
          </p:nvPr>
        </p:nvGraphicFramePr>
        <p:xfrm>
          <a:off x="996259" y="1318832"/>
          <a:ext cx="4960293" cy="1706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02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집계구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코드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1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437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288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147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1101053010001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</a:t>
                      </a:r>
                      <a:endParaRPr lang="ko-KR" altLang="en-US" sz="14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220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C3781272-B131-43C7-A5FA-E7F2428E52FF}"/>
              </a:ext>
            </a:extLst>
          </p:cNvPr>
          <p:cNvSpPr txBox="1"/>
          <p:nvPr/>
        </p:nvSpPr>
        <p:spPr>
          <a:xfrm>
            <a:off x="381050" y="944445"/>
            <a:ext cx="461665" cy="2674226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 동 인 구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B542F0-7E2D-4A35-8148-EC89120108E5}"/>
              </a:ext>
            </a:extLst>
          </p:cNvPr>
          <p:cNvSpPr txBox="1"/>
          <p:nvPr/>
        </p:nvSpPr>
        <p:spPr>
          <a:xfrm>
            <a:off x="381050" y="3918492"/>
            <a:ext cx="461665" cy="2674226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 달 인 구 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49B5249-75B5-4EC1-BE48-A0CEEE0621BC}"/>
              </a:ext>
            </a:extLst>
          </p:cNvPr>
          <p:cNvSpPr/>
          <p:nvPr/>
        </p:nvSpPr>
        <p:spPr>
          <a:xfrm>
            <a:off x="1149038" y="874922"/>
            <a:ext cx="3261882" cy="353606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Raw Data 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09CB76B-BB72-4D7C-9E83-4E6A55CAC958}"/>
              </a:ext>
            </a:extLst>
          </p:cNvPr>
          <p:cNvGrpSpPr/>
          <p:nvPr/>
        </p:nvGrpSpPr>
        <p:grpSpPr>
          <a:xfrm>
            <a:off x="4206696" y="4324186"/>
            <a:ext cx="594433" cy="2203640"/>
            <a:chOff x="11532313" y="1112556"/>
            <a:chExt cx="594433" cy="272890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79EC3F5-965B-4FB0-A124-7CDF18246886}"/>
                </a:ext>
              </a:extLst>
            </p:cNvPr>
            <p:cNvSpPr/>
            <p:nvPr/>
          </p:nvSpPr>
          <p:spPr>
            <a:xfrm>
              <a:off x="11532313" y="1178656"/>
              <a:ext cx="84606" cy="2587639"/>
            </a:xfrm>
            <a:prstGeom prst="rect">
              <a:avLst/>
            </a:prstGeom>
            <a:gradFill flip="none" rotWithShape="1">
              <a:gsLst>
                <a:gs pos="0">
                  <a:srgbClr val="06437B"/>
                </a:gs>
                <a:gs pos="44000">
                  <a:schemeClr val="accent1">
                    <a:lumMod val="75000"/>
                  </a:schemeClr>
                </a:gs>
                <a:gs pos="77000">
                  <a:schemeClr val="bg1"/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solidFill>
                <a:srgbClr val="0643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A5DC342-F387-4474-8D5A-6121768ACB6B}"/>
                </a:ext>
              </a:extLst>
            </p:cNvPr>
            <p:cNvSpPr txBox="1"/>
            <p:nvPr/>
          </p:nvSpPr>
          <p:spPr>
            <a:xfrm>
              <a:off x="11590512" y="3564460"/>
              <a:ext cx="375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D26478-2820-4AF7-8A86-E39466F22D3E}"/>
                </a:ext>
              </a:extLst>
            </p:cNvPr>
            <p:cNvSpPr txBox="1"/>
            <p:nvPr/>
          </p:nvSpPr>
          <p:spPr>
            <a:xfrm>
              <a:off x="11537506" y="1112556"/>
              <a:ext cx="589240" cy="34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966</a:t>
              </a:r>
              <a:endPara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5" name="Picture 16" descr="https://lh4.googleusercontent.com/6tkSrkv8TqN9CjKYAZWhipIyMeODtOZgawMQ0WeKFL0g9HFitfrUN7Z9-LYDm8Vjm_2aKNRg9fpzPMDA1bhsjlnhq8yioHe6_2w4tbTlNMPzJuQ4rzrZY9WNDmrStJae7Oe8dGzh-a0=s0">
            <a:extLst>
              <a:ext uri="{FF2B5EF4-FFF2-40B4-BE49-F238E27FC236}">
                <a16:creationId xmlns:a16="http://schemas.microsoft.com/office/drawing/2014/main" id="{98AA5AA9-5F14-4C0A-8123-0AE38338F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137" y="4381185"/>
            <a:ext cx="2487904" cy="203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EF619F8A-D429-47BC-970C-FD52280DC34E}"/>
              </a:ext>
            </a:extLst>
          </p:cNvPr>
          <p:cNvSpPr/>
          <p:nvPr/>
        </p:nvSpPr>
        <p:spPr>
          <a:xfrm>
            <a:off x="1149038" y="3879722"/>
            <a:ext cx="3862800" cy="342478"/>
          </a:xfrm>
          <a:prstGeom prst="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격자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r>
              <a:rPr lang="ko-KR" altLang="en-US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할당된 거주인구 </a:t>
            </a:r>
            <a:r>
              <a:rPr lang="en-US" altLang="ko-KR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오른쪽 화살표 7">
            <a:extLst>
              <a:ext uri="{FF2B5EF4-FFF2-40B4-BE49-F238E27FC236}">
                <a16:creationId xmlns:a16="http://schemas.microsoft.com/office/drawing/2014/main" id="{27350185-4183-46AB-B6C9-10565CB8DBF8}"/>
              </a:ext>
            </a:extLst>
          </p:cNvPr>
          <p:cNvSpPr/>
          <p:nvPr/>
        </p:nvSpPr>
        <p:spPr>
          <a:xfrm>
            <a:off x="4640452" y="5150989"/>
            <a:ext cx="1140874" cy="276999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E2D022A-73C9-4459-9AFD-B97B17C0B96F}"/>
              </a:ext>
            </a:extLst>
          </p:cNvPr>
          <p:cNvSpPr/>
          <p:nvPr/>
        </p:nvSpPr>
        <p:spPr>
          <a:xfrm>
            <a:off x="6154283" y="4552834"/>
            <a:ext cx="3312160" cy="367405"/>
          </a:xfrm>
          <a:prstGeom prst="rect">
            <a:avLst/>
          </a:prstGeom>
          <a:solidFill>
            <a:srgbClr val="06437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베이즈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정리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(Bayes’ theorem)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1C2FC-9A19-4072-A442-B684A816314F}"/>
              </a:ext>
            </a:extLst>
          </p:cNvPr>
          <p:cNvSpPr txBox="1"/>
          <p:nvPr/>
        </p:nvSpPr>
        <p:spPr>
          <a:xfrm>
            <a:off x="6096000" y="5063989"/>
            <a:ext cx="5038846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ea typeface="나눔스퀘어 Bold" panose="020B0600000101010101"/>
              </a:rPr>
              <a:t>앞서 생성한 격자 중심 </a:t>
            </a:r>
            <a:r>
              <a:rPr lang="en-US" altLang="ko-KR" sz="1600" dirty="0">
                <a:ea typeface="나눔스퀘어 Bold" panose="020B0600000101010101"/>
              </a:rPr>
              <a:t>point</a:t>
            </a:r>
            <a:r>
              <a:rPr lang="ko-KR" altLang="en-US" sz="1600" dirty="0">
                <a:ea typeface="나눔스퀘어 Bold" panose="020B0600000101010101"/>
              </a:rPr>
              <a:t>에 할당된 </a:t>
            </a:r>
            <a:r>
              <a:rPr lang="ko-KR" altLang="en-US" sz="1600" b="1" dirty="0">
                <a:ea typeface="나눔스퀘어 Bold" panose="020B0600000101010101"/>
              </a:rPr>
              <a:t>거주인구 변수를 활용하여 배달 인구 변수 생성</a:t>
            </a:r>
            <a:endParaRPr lang="en-US" altLang="ko-KR" sz="1600" b="1" dirty="0">
              <a:ea typeface="나눔스퀘어 Bold" panose="020B0600000101010101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C849C91-8AE6-40F1-8050-CCEFFAD14BF7}"/>
              </a:ext>
            </a:extLst>
          </p:cNvPr>
          <p:cNvSpPr/>
          <p:nvPr/>
        </p:nvSpPr>
        <p:spPr>
          <a:xfrm>
            <a:off x="3197826" y="1313846"/>
            <a:ext cx="1574347" cy="17154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왼쪽으로 구부러짐 71">
            <a:extLst>
              <a:ext uri="{FF2B5EF4-FFF2-40B4-BE49-F238E27FC236}">
                <a16:creationId xmlns:a16="http://schemas.microsoft.com/office/drawing/2014/main" id="{4D60FD64-1DEA-4189-8BE0-5D6081784060}"/>
              </a:ext>
            </a:extLst>
          </p:cNvPr>
          <p:cNvSpPr/>
          <p:nvPr/>
        </p:nvSpPr>
        <p:spPr>
          <a:xfrm rot="16200000">
            <a:off x="5686359" y="-170986"/>
            <a:ext cx="438912" cy="2530725"/>
          </a:xfrm>
          <a:prstGeom prst="curvedLef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F5A8E-60B1-47DF-A433-AD51E2152DDC}"/>
              </a:ext>
            </a:extLst>
          </p:cNvPr>
          <p:cNvSpPr txBox="1"/>
          <p:nvPr/>
        </p:nvSpPr>
        <p:spPr>
          <a:xfrm>
            <a:off x="6320056" y="1444329"/>
            <a:ext cx="3281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a typeface="나눔스퀘어 Bold" panose="020B0600000101010101"/>
              </a:rPr>
              <a:t>사람들의 이동시간인</a:t>
            </a:r>
            <a:endParaRPr lang="en-US" altLang="ko-KR" sz="1600" dirty="0">
              <a:ea typeface="나눔스퀘어 Bold" panose="020B0600000101010101"/>
            </a:endParaRPr>
          </a:p>
          <a:p>
            <a:r>
              <a:rPr lang="en-US" altLang="ko-KR" sz="1600" dirty="0">
                <a:ea typeface="나눔스퀘어 Bold" panose="020B0600000101010101"/>
              </a:rPr>
              <a:t>6</a:t>
            </a:r>
            <a:r>
              <a:rPr lang="ko-KR" altLang="en-US" sz="1600" dirty="0">
                <a:ea typeface="나눔스퀘어 Bold" panose="020B0600000101010101"/>
              </a:rPr>
              <a:t>시 </a:t>
            </a:r>
            <a:r>
              <a:rPr lang="en-US" altLang="ko-KR" sz="1600" dirty="0">
                <a:ea typeface="나눔스퀘어 Bold" panose="020B0600000101010101"/>
              </a:rPr>
              <a:t>~ 21</a:t>
            </a:r>
            <a:r>
              <a:rPr lang="ko-KR" altLang="en-US" sz="1600" dirty="0">
                <a:ea typeface="나눔스퀘어 Bold" panose="020B0600000101010101"/>
              </a:rPr>
              <a:t>시까지의 유동인구를 </a:t>
            </a:r>
            <a:r>
              <a:rPr lang="en-US" altLang="ko-KR" sz="1600" dirty="0">
                <a:ea typeface="나눔스퀘어 Bold" panose="020B0600000101010101"/>
              </a:rPr>
              <a:t>3</a:t>
            </a:r>
            <a:r>
              <a:rPr lang="ko-KR" altLang="en-US" sz="1600" dirty="0">
                <a:ea typeface="나눔스퀘어 Bold" panose="020B0600000101010101"/>
              </a:rPr>
              <a:t>시간 단위로 병합</a:t>
            </a:r>
          </a:p>
        </p:txBody>
      </p:sp>
    </p:spTree>
    <p:extLst>
      <p:ext uri="{BB962C8B-B14F-4D97-AF65-F5344CB8AC3E}">
        <p14:creationId xmlns:p14="http://schemas.microsoft.com/office/powerpoint/2010/main" val="4448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0" grpId="0" animBg="1"/>
      <p:bldP spid="71" grpId="0" animBg="1"/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26456641-E540-41DC-9439-9317DA104954}"/>
              </a:ext>
            </a:extLst>
          </p:cNvPr>
          <p:cNvSpPr/>
          <p:nvPr/>
        </p:nvSpPr>
        <p:spPr>
          <a:xfrm>
            <a:off x="461774" y="3930945"/>
            <a:ext cx="11268452" cy="2819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048A090-A1FF-4BBC-BD30-1AB9AE52FA1F}"/>
              </a:ext>
            </a:extLst>
          </p:cNvPr>
          <p:cNvSpPr/>
          <p:nvPr/>
        </p:nvSpPr>
        <p:spPr>
          <a:xfrm>
            <a:off x="461774" y="927499"/>
            <a:ext cx="11268452" cy="2819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E5F7F12-C8BF-4138-BED2-894360A3F80D}"/>
              </a:ext>
            </a:extLst>
          </p:cNvPr>
          <p:cNvSpPr/>
          <p:nvPr/>
        </p:nvSpPr>
        <p:spPr>
          <a:xfrm>
            <a:off x="7061906" y="132397"/>
            <a:ext cx="2290815" cy="4716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9A0F15-D28F-4F3E-9E50-B2AC0A0C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022"/>
            <a:ext cx="10515600" cy="59944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Part3</a:t>
            </a:r>
            <a:r>
              <a:rPr lang="en-US" altLang="ko-KR" dirty="0"/>
              <a:t>. </a:t>
            </a:r>
            <a:r>
              <a:rPr lang="ko-KR" altLang="en-US" b="1" dirty="0"/>
              <a:t>데이터 기초 분석 및 처리 </a:t>
            </a:r>
            <a:r>
              <a:rPr lang="en-US" altLang="ko-KR" sz="2800" b="1" dirty="0"/>
              <a:t>– </a:t>
            </a:r>
            <a:r>
              <a:rPr lang="ko-KR" altLang="en-US" sz="2000" b="1" dirty="0"/>
              <a:t>유동인구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배달인구 변수 </a:t>
            </a:r>
            <a:r>
              <a:rPr lang="en-US" altLang="ko-KR" sz="2000" b="1" dirty="0"/>
              <a:t>EDA</a:t>
            </a:r>
            <a:r>
              <a:rPr lang="ko-KR" altLang="en-US" sz="2000" b="1" dirty="0"/>
              <a:t> 및 격자화 병합 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7C26E-3D08-49C0-BB41-29F0D2131A4A}"/>
              </a:ext>
            </a:extLst>
          </p:cNvPr>
          <p:cNvSpPr txBox="1"/>
          <p:nvPr/>
        </p:nvSpPr>
        <p:spPr>
          <a:xfrm>
            <a:off x="601859" y="4250604"/>
            <a:ext cx="6067148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0" dirty="0">
                <a:solidFill>
                  <a:srgbClr val="40404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고차원의 </a:t>
            </a:r>
            <a:r>
              <a:rPr lang="en-US" altLang="ko-KR" sz="1400" i="0" dirty="0">
                <a:solidFill>
                  <a:srgbClr val="40404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Raw data</a:t>
            </a:r>
            <a:r>
              <a:rPr lang="ko-KR" altLang="en-US" sz="1400" i="0" dirty="0">
                <a:solidFill>
                  <a:srgbClr val="40404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endParaRPr lang="en-US" altLang="ko-KR" sz="1400" i="0" dirty="0">
              <a:solidFill>
                <a:srgbClr val="40404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i="0" dirty="0">
                <a:solidFill>
                  <a:srgbClr val="40404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   데이터에 있는 의미 있는 특성은 유지</a:t>
            </a:r>
            <a:r>
              <a:rPr lang="ko-KR" altLang="en-US" sz="1400" i="0" dirty="0">
                <a:solidFill>
                  <a:srgbClr val="40404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하면서 </a:t>
            </a:r>
            <a:endParaRPr lang="en-US" altLang="ko-KR" sz="1400" i="0" dirty="0">
              <a:solidFill>
                <a:srgbClr val="40404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i="0" dirty="0">
                <a:solidFill>
                  <a:srgbClr val="40404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   저차원의 데이터로 변환하는 기법</a:t>
            </a:r>
            <a:endParaRPr lang="en-US" altLang="ko-KR" sz="1400" i="0" dirty="0">
              <a:solidFill>
                <a:srgbClr val="40404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배달인구의 변수들이 시간대별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연령대별 상관관계가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0.9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이상으로 높아 시간대별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연령대별 두드러지는 특징이 없는 것으로 보임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 있는 특성을 유지하는 변수 값으로 대체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연령대별 총 유동인구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배달인구 변수 값으로 대체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B1FEA-BADA-47D9-A930-B477CE91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48" y="4208038"/>
            <a:ext cx="2763772" cy="254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CBDA598-7EE8-4103-853D-8FD86202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49" y="1898346"/>
            <a:ext cx="7087487" cy="121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24A5A6A-3990-4B4F-AF24-001E242EE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1" t="47042" r="22883" b="25278"/>
          <a:stretch/>
        </p:blipFill>
        <p:spPr bwMode="auto">
          <a:xfrm>
            <a:off x="638784" y="1597744"/>
            <a:ext cx="1677101" cy="177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EB7465A2-A755-4ADE-A561-0D95A7CD4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1" t="72997" r="22883" b="5640"/>
          <a:stretch/>
        </p:blipFill>
        <p:spPr bwMode="auto">
          <a:xfrm>
            <a:off x="2315885" y="1597744"/>
            <a:ext cx="1583352" cy="17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E6611A-154F-41C3-B8A8-E485FFE4C3BA}"/>
              </a:ext>
            </a:extLst>
          </p:cNvPr>
          <p:cNvSpPr/>
          <p:nvPr/>
        </p:nvSpPr>
        <p:spPr>
          <a:xfrm>
            <a:off x="7413721" y="3877374"/>
            <a:ext cx="3304627" cy="268143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시간대 별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연령대 별 상관계수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130545-0020-49E8-B992-A2B899147F75}"/>
              </a:ext>
            </a:extLst>
          </p:cNvPr>
          <p:cNvSpPr/>
          <p:nvPr/>
        </p:nvSpPr>
        <p:spPr>
          <a:xfrm>
            <a:off x="6787965" y="2143775"/>
            <a:ext cx="2466276" cy="3823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140817-CB01-4B80-A3F3-61FE075CA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11" t="44680" r="68404" b="51723"/>
          <a:stretch/>
        </p:blipFill>
        <p:spPr>
          <a:xfrm>
            <a:off x="638783" y="1313498"/>
            <a:ext cx="3260453" cy="320409"/>
          </a:xfrm>
          <a:prstGeom prst="rect">
            <a:avLst/>
          </a:prstGeom>
        </p:spPr>
      </p:pic>
      <p:sp>
        <p:nvSpPr>
          <p:cNvPr id="24" name="화살표: 왼쪽으로 구부러짐 23">
            <a:extLst>
              <a:ext uri="{FF2B5EF4-FFF2-40B4-BE49-F238E27FC236}">
                <a16:creationId xmlns:a16="http://schemas.microsoft.com/office/drawing/2014/main" id="{3A7B7A70-B918-4617-B6FE-C65CE22A04BB}"/>
              </a:ext>
            </a:extLst>
          </p:cNvPr>
          <p:cNvSpPr/>
          <p:nvPr/>
        </p:nvSpPr>
        <p:spPr>
          <a:xfrm rot="16200000">
            <a:off x="4830707" y="-371625"/>
            <a:ext cx="500421" cy="4286315"/>
          </a:xfrm>
          <a:prstGeom prst="curvedLeftArrow">
            <a:avLst>
              <a:gd name="adj1" fmla="val 25000"/>
              <a:gd name="adj2" fmla="val 50000"/>
              <a:gd name="adj3" fmla="val 2583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B4E541-5423-4954-9623-A9D752520C95}"/>
              </a:ext>
            </a:extLst>
          </p:cNvPr>
          <p:cNvSpPr/>
          <p:nvPr/>
        </p:nvSpPr>
        <p:spPr>
          <a:xfrm>
            <a:off x="4098650" y="2324006"/>
            <a:ext cx="2466276" cy="491221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422C21A-392A-41C3-8B0A-CB0F37DD950F}"/>
              </a:ext>
            </a:extLst>
          </p:cNvPr>
          <p:cNvSpPr/>
          <p:nvPr/>
        </p:nvSpPr>
        <p:spPr>
          <a:xfrm>
            <a:off x="4098649" y="2847226"/>
            <a:ext cx="2689316" cy="76259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새로운 변수 생성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연령대별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배달앱</a:t>
            </a:r>
            <a:r>
              <a:rPr lang="ko-KR" altLang="en-US" sz="1400" dirty="0">
                <a:solidFill>
                  <a:schemeClr val="tx1"/>
                </a:solidFill>
              </a:rPr>
              <a:t> 이용자 비율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0A31C6-8B3A-4539-AA2C-8B6AAA2D7297}"/>
              </a:ext>
            </a:extLst>
          </p:cNvPr>
          <p:cNvSpPr/>
          <p:nvPr/>
        </p:nvSpPr>
        <p:spPr>
          <a:xfrm>
            <a:off x="5714413" y="1155834"/>
            <a:ext cx="2589184" cy="36933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배달앱</a:t>
            </a:r>
            <a:r>
              <a:rPr lang="ko-KR" altLang="en-US" sz="1400" dirty="0">
                <a:solidFill>
                  <a:schemeClr val="tx1"/>
                </a:solidFill>
              </a:rPr>
              <a:t> 이용자 중 </a:t>
            </a:r>
            <a:r>
              <a:rPr lang="en-US" altLang="ko-KR" sz="1400" dirty="0">
                <a:solidFill>
                  <a:schemeClr val="tx1"/>
                </a:solidFill>
              </a:rPr>
              <a:t>20</a:t>
            </a:r>
            <a:r>
              <a:rPr lang="ko-KR" altLang="en-US" sz="1400" dirty="0">
                <a:solidFill>
                  <a:schemeClr val="tx1"/>
                </a:solidFill>
              </a:rPr>
              <a:t>대 비율</a:t>
            </a:r>
          </a:p>
        </p:txBody>
      </p:sp>
      <p:sp>
        <p:nvSpPr>
          <p:cNvPr id="33" name="오른쪽 대괄호 32">
            <a:extLst>
              <a:ext uri="{FF2B5EF4-FFF2-40B4-BE49-F238E27FC236}">
                <a16:creationId xmlns:a16="http://schemas.microsoft.com/office/drawing/2014/main" id="{21ADE060-0717-4508-B9A9-48E852C167FC}"/>
              </a:ext>
            </a:extLst>
          </p:cNvPr>
          <p:cNvSpPr/>
          <p:nvPr/>
        </p:nvSpPr>
        <p:spPr>
          <a:xfrm rot="10800000">
            <a:off x="7493611" y="4655062"/>
            <a:ext cx="142810" cy="930830"/>
          </a:xfrm>
          <a:prstGeom prst="rightBracket">
            <a:avLst/>
          </a:prstGeom>
          <a:ln w="19050">
            <a:solidFill>
              <a:srgbClr val="064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대괄호 34">
            <a:extLst>
              <a:ext uri="{FF2B5EF4-FFF2-40B4-BE49-F238E27FC236}">
                <a16:creationId xmlns:a16="http://schemas.microsoft.com/office/drawing/2014/main" id="{47D59B41-1D49-42FA-9479-160777E04C84}"/>
              </a:ext>
            </a:extLst>
          </p:cNvPr>
          <p:cNvSpPr/>
          <p:nvPr/>
        </p:nvSpPr>
        <p:spPr>
          <a:xfrm rot="10800000">
            <a:off x="8599989" y="5893110"/>
            <a:ext cx="138895" cy="894867"/>
          </a:xfrm>
          <a:prstGeom prst="rightBracket">
            <a:avLst/>
          </a:prstGeom>
          <a:ln w="19050">
            <a:solidFill>
              <a:srgbClr val="064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ED41CB-0A2E-4000-B41B-1D7451CF967A}"/>
              </a:ext>
            </a:extLst>
          </p:cNvPr>
          <p:cNvSpPr txBox="1"/>
          <p:nvPr/>
        </p:nvSpPr>
        <p:spPr>
          <a:xfrm>
            <a:off x="10386394" y="4549032"/>
            <a:ext cx="1473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C00000"/>
                </a:solidFill>
              </a:rPr>
              <a:t>상관관계 매우 높음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7F8B19-2CE9-4D4C-AA6B-FD6DFF54F2C9}"/>
              </a:ext>
            </a:extLst>
          </p:cNvPr>
          <p:cNvSpPr txBox="1"/>
          <p:nvPr/>
        </p:nvSpPr>
        <p:spPr>
          <a:xfrm>
            <a:off x="10447920" y="6488909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2060"/>
                </a:solidFill>
              </a:rPr>
              <a:t>상관관계 매우 낮음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B8BEBDC-B5C6-45D0-BDA2-55C96B24E1BE}"/>
              </a:ext>
            </a:extLst>
          </p:cNvPr>
          <p:cNvSpPr/>
          <p:nvPr/>
        </p:nvSpPr>
        <p:spPr>
          <a:xfrm>
            <a:off x="601859" y="3800644"/>
            <a:ext cx="3312160" cy="367405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reduction (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차원축소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9FD420A-34D8-4028-9F65-8E0CB543161D}"/>
              </a:ext>
            </a:extLst>
          </p:cNvPr>
          <p:cNvSpPr/>
          <p:nvPr/>
        </p:nvSpPr>
        <p:spPr>
          <a:xfrm>
            <a:off x="659805" y="759698"/>
            <a:ext cx="3312160" cy="367405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베이즈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정리 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(Bayes’ theorem)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98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  <p:bldP spid="14" grpId="0" animBg="1"/>
      <p:bldP spid="24" grpId="0" animBg="1"/>
      <p:bldP spid="29" grpId="0" animBg="1"/>
      <p:bldP spid="30" grpId="0" animBg="1"/>
      <p:bldP spid="31" grpId="0" animBg="1"/>
      <p:bldP spid="33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DDAC5D9-1038-4A51-A731-4A59CA8B6E4C}"/>
              </a:ext>
            </a:extLst>
          </p:cNvPr>
          <p:cNvSpPr/>
          <p:nvPr/>
        </p:nvSpPr>
        <p:spPr>
          <a:xfrm>
            <a:off x="4485640" y="278208"/>
            <a:ext cx="2024489" cy="20880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1F8B1A-65AC-4D11-B93E-A8E5B736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Part3</a:t>
            </a:r>
            <a:r>
              <a:rPr lang="en-US" altLang="ko-KR" dirty="0"/>
              <a:t>. </a:t>
            </a:r>
            <a:r>
              <a:rPr lang="ko-KR" altLang="en-US" b="1" dirty="0"/>
              <a:t>데이터 기초 분석 및 처리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지하철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버스정류장 변수 </a:t>
            </a:r>
            <a:r>
              <a:rPr lang="en-US" altLang="ko-KR" sz="2000" b="1" dirty="0"/>
              <a:t>EDA </a:t>
            </a:r>
            <a:r>
              <a:rPr lang="ko-KR" altLang="en-US" sz="2000" b="1" dirty="0"/>
              <a:t>및 격자화 병합 </a:t>
            </a:r>
            <a:endParaRPr lang="ko-KR" altLang="en-US" sz="2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A8AC5F-8AEF-4BAE-9923-4869BAE397DC}"/>
              </a:ext>
            </a:extLst>
          </p:cNvPr>
          <p:cNvGrpSpPr>
            <a:grpSpLocks noChangeAspect="1"/>
          </p:cNvGrpSpPr>
          <p:nvPr/>
        </p:nvGrpSpPr>
        <p:grpSpPr>
          <a:xfrm>
            <a:off x="1052137" y="944445"/>
            <a:ext cx="2706566" cy="2700000"/>
            <a:chOff x="3290079" y="1466051"/>
            <a:chExt cx="3935441" cy="392589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061E8C5-B6ED-4923-A600-65C603219EF7}"/>
                </a:ext>
              </a:extLst>
            </p:cNvPr>
            <p:cNvGrpSpPr/>
            <p:nvPr/>
          </p:nvGrpSpPr>
          <p:grpSpPr>
            <a:xfrm>
              <a:off x="3290079" y="1466051"/>
              <a:ext cx="3935441" cy="3925898"/>
              <a:chOff x="4359098" y="1923014"/>
              <a:chExt cx="3935441" cy="392589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7A66A02-49DA-42FB-BE7B-87D445D99E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00" t="20515" r="17581" b="15209"/>
              <a:stretch/>
            </p:blipFill>
            <p:spPr>
              <a:xfrm>
                <a:off x="4359098" y="1923014"/>
                <a:ext cx="3935441" cy="3925898"/>
              </a:xfrm>
              <a:prstGeom prst="rect">
                <a:avLst/>
              </a:prstGeom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F3FA666E-074B-491D-8961-F1D775433E5F}"/>
                  </a:ext>
                </a:extLst>
              </p:cNvPr>
              <p:cNvGrpSpPr/>
              <p:nvPr/>
            </p:nvGrpSpPr>
            <p:grpSpPr>
              <a:xfrm>
                <a:off x="5430129" y="2726450"/>
                <a:ext cx="2160000" cy="2160000"/>
                <a:chOff x="5430129" y="2726450"/>
                <a:chExt cx="2160000" cy="2160000"/>
              </a:xfrm>
            </p:grpSpPr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A7340A6-F041-4DD1-AD68-1AC54263ED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0129" y="2726450"/>
                  <a:ext cx="2160000" cy="2160000"/>
                </a:xfrm>
                <a:prstGeom prst="ellipse">
                  <a:avLst/>
                </a:prstGeom>
                <a:noFill/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B8421A76-BCE9-4A8F-A255-845908713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0129" y="3756754"/>
                  <a:ext cx="1080000" cy="0"/>
                </a:xfrm>
                <a:prstGeom prst="line">
                  <a:avLst/>
                </a:prstGeom>
                <a:ln w="762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9C32D-5405-44E9-8738-33A7FA938B50}"/>
                </a:ext>
              </a:extLst>
            </p:cNvPr>
            <p:cNvSpPr txBox="1"/>
            <p:nvPr/>
          </p:nvSpPr>
          <p:spPr>
            <a:xfrm>
              <a:off x="5970130" y="3115124"/>
              <a:ext cx="1080000" cy="492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250m</a:t>
              </a:r>
              <a:endParaRPr lang="ko-KR" altLang="en-US" sz="16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16607F-6C80-446B-8C90-29C9CEEFDC9E}"/>
              </a:ext>
            </a:extLst>
          </p:cNvPr>
          <p:cNvSpPr txBox="1"/>
          <p:nvPr/>
        </p:nvSpPr>
        <p:spPr>
          <a:xfrm>
            <a:off x="381050" y="944445"/>
            <a:ext cx="461665" cy="2700000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 하 철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19531-CDEC-4806-815A-5C766D4E0836}"/>
              </a:ext>
            </a:extLst>
          </p:cNvPr>
          <p:cNvSpPr txBox="1"/>
          <p:nvPr/>
        </p:nvSpPr>
        <p:spPr>
          <a:xfrm>
            <a:off x="381050" y="3918492"/>
            <a:ext cx="461665" cy="2674226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버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 류 장 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278E5D3-8BCE-43BC-9E4B-D6EBECD7623E}"/>
              </a:ext>
            </a:extLst>
          </p:cNvPr>
          <p:cNvGrpSpPr/>
          <p:nvPr/>
        </p:nvGrpSpPr>
        <p:grpSpPr>
          <a:xfrm>
            <a:off x="1066658" y="3905605"/>
            <a:ext cx="2677524" cy="2700000"/>
            <a:chOff x="1066658" y="3905605"/>
            <a:chExt cx="2677524" cy="2700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D33F3C2-DEA1-4940-87F2-DAC136EFF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09" t="19921" r="17551" b="14897"/>
            <a:stretch/>
          </p:blipFill>
          <p:spPr>
            <a:xfrm>
              <a:off x="1066658" y="3905605"/>
              <a:ext cx="2677524" cy="2700000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77E7708-35F4-4540-98B4-A02371CDA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797" y="4372905"/>
              <a:ext cx="1485522" cy="1485520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30D32E4-3F82-4A44-8CDD-A3B4D3F7A3E6}"/>
                </a:ext>
              </a:extLst>
            </p:cNvPr>
            <p:cNvCxnSpPr>
              <a:cxnSpLocks/>
            </p:cNvCxnSpPr>
            <p:nvPr/>
          </p:nvCxnSpPr>
          <p:spPr>
            <a:xfrm>
              <a:off x="2152558" y="5091426"/>
              <a:ext cx="742761" cy="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2EB4AE-DFA8-45AE-B92A-74EF8BD87909}"/>
                </a:ext>
              </a:extLst>
            </p:cNvPr>
            <p:cNvSpPr txBox="1"/>
            <p:nvPr/>
          </p:nvSpPr>
          <p:spPr>
            <a:xfrm>
              <a:off x="2427065" y="4917051"/>
              <a:ext cx="7427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250m</a:t>
              </a:r>
              <a:endParaRPr lang="ko-KR" altLang="en-US" sz="16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A8D46F-CB6E-43A7-9795-368958884BCD}"/>
              </a:ext>
            </a:extLst>
          </p:cNvPr>
          <p:cNvGrpSpPr/>
          <p:nvPr/>
        </p:nvGrpSpPr>
        <p:grpSpPr>
          <a:xfrm>
            <a:off x="4761450" y="949836"/>
            <a:ext cx="2706566" cy="2700000"/>
            <a:chOff x="4359098" y="1923014"/>
            <a:chExt cx="3935441" cy="3925898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F27F3E7-5F1E-4210-9F53-4BAC7B5B7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00" t="20515" r="17581" b="15209"/>
            <a:stretch/>
          </p:blipFill>
          <p:spPr>
            <a:xfrm>
              <a:off x="4359098" y="1923014"/>
              <a:ext cx="3935441" cy="3925898"/>
            </a:xfrm>
            <a:prstGeom prst="rect">
              <a:avLst/>
            </a:prstGeom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F7BD3C2-27BA-4424-95B8-93E12665B5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128" y="2726450"/>
              <a:ext cx="2160001" cy="2160000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8789DE-5119-4076-BAA4-CB3720E5EB40}"/>
              </a:ext>
            </a:extLst>
          </p:cNvPr>
          <p:cNvGrpSpPr/>
          <p:nvPr/>
        </p:nvGrpSpPr>
        <p:grpSpPr>
          <a:xfrm>
            <a:off x="5487738" y="1658563"/>
            <a:ext cx="1261545" cy="1271209"/>
            <a:chOff x="1778425" y="1653172"/>
            <a:chExt cx="1261545" cy="1271209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F0569A1-F9E2-44E6-9542-B9EB31A7A827}"/>
                </a:ext>
              </a:extLst>
            </p:cNvPr>
            <p:cNvSpPr/>
            <p:nvPr/>
          </p:nvSpPr>
          <p:spPr>
            <a:xfrm>
              <a:off x="2305535" y="1664509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362D190-DFC2-492B-A58F-7D570E3877F2}"/>
                </a:ext>
              </a:extLst>
            </p:cNvPr>
            <p:cNvSpPr/>
            <p:nvPr/>
          </p:nvSpPr>
          <p:spPr>
            <a:xfrm>
              <a:off x="2838547" y="1653172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E6A8456-E2E1-4B03-A8CA-77BD958543D3}"/>
                </a:ext>
              </a:extLst>
            </p:cNvPr>
            <p:cNvSpPr/>
            <p:nvPr/>
          </p:nvSpPr>
          <p:spPr>
            <a:xfrm>
              <a:off x="2838547" y="2200704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0E60DE8-C073-407A-889B-D98857565234}"/>
                </a:ext>
              </a:extLst>
            </p:cNvPr>
            <p:cNvSpPr/>
            <p:nvPr/>
          </p:nvSpPr>
          <p:spPr>
            <a:xfrm>
              <a:off x="2295556" y="2195385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9B272FF-7989-4C96-B79C-92335860ED99}"/>
                </a:ext>
              </a:extLst>
            </p:cNvPr>
            <p:cNvSpPr/>
            <p:nvPr/>
          </p:nvSpPr>
          <p:spPr>
            <a:xfrm>
              <a:off x="1778425" y="2195385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B65565A0-8D93-4093-9327-7679E3B85248}"/>
                </a:ext>
              </a:extLst>
            </p:cNvPr>
            <p:cNvSpPr/>
            <p:nvPr/>
          </p:nvSpPr>
          <p:spPr>
            <a:xfrm>
              <a:off x="2305535" y="2726261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2F580AA-4E5B-421F-86FD-3981CF58EAA6}"/>
                </a:ext>
              </a:extLst>
            </p:cNvPr>
            <p:cNvSpPr/>
            <p:nvPr/>
          </p:nvSpPr>
          <p:spPr>
            <a:xfrm>
              <a:off x="2840200" y="2723578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5CFD0C5-9A46-4BC6-A372-ED1A75B6A57E}"/>
              </a:ext>
            </a:extLst>
          </p:cNvPr>
          <p:cNvGrpSpPr>
            <a:grpSpLocks noChangeAspect="1"/>
          </p:cNvGrpSpPr>
          <p:nvPr/>
        </p:nvGrpSpPr>
        <p:grpSpPr>
          <a:xfrm>
            <a:off x="1052137" y="944445"/>
            <a:ext cx="2706566" cy="2700000"/>
            <a:chOff x="3290079" y="1466051"/>
            <a:chExt cx="3935441" cy="392589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E85CF00-CF87-4AD2-AF47-2DC0232CADDE}"/>
                </a:ext>
              </a:extLst>
            </p:cNvPr>
            <p:cNvGrpSpPr/>
            <p:nvPr/>
          </p:nvGrpSpPr>
          <p:grpSpPr>
            <a:xfrm>
              <a:off x="3290079" y="1466051"/>
              <a:ext cx="3935441" cy="3925898"/>
              <a:chOff x="4359098" y="1923014"/>
              <a:chExt cx="3935441" cy="3925898"/>
            </a:xfrm>
          </p:grpSpPr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E8571DF-7470-49A1-815F-9429CB2846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00" t="20515" r="17581" b="15209"/>
              <a:stretch/>
            </p:blipFill>
            <p:spPr>
              <a:xfrm>
                <a:off x="4359098" y="1923014"/>
                <a:ext cx="3935441" cy="3925898"/>
              </a:xfrm>
              <a:prstGeom prst="rect">
                <a:avLst/>
              </a:prstGeom>
            </p:spPr>
          </p:pic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82BD92FA-5108-4BA5-9963-B37A803088F9}"/>
                  </a:ext>
                </a:extLst>
              </p:cNvPr>
              <p:cNvGrpSpPr/>
              <p:nvPr/>
            </p:nvGrpSpPr>
            <p:grpSpPr>
              <a:xfrm>
                <a:off x="5430129" y="2726450"/>
                <a:ext cx="2160000" cy="2160000"/>
                <a:chOff x="5430129" y="2726450"/>
                <a:chExt cx="2160000" cy="2160000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0B147165-DB74-40D0-8E68-44993B3D37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30129" y="2726450"/>
                  <a:ext cx="2160000" cy="2160000"/>
                </a:xfrm>
                <a:prstGeom prst="ellipse">
                  <a:avLst/>
                </a:prstGeom>
                <a:noFill/>
                <a:ln w="762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57" name="직선 연결선 56">
                  <a:extLst>
                    <a:ext uri="{FF2B5EF4-FFF2-40B4-BE49-F238E27FC236}">
                      <a16:creationId xmlns:a16="http://schemas.microsoft.com/office/drawing/2014/main" id="{9FAE3FB9-A963-444A-8BEC-67AB6BD693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10129" y="3756754"/>
                  <a:ext cx="1080000" cy="0"/>
                </a:xfrm>
                <a:prstGeom prst="line">
                  <a:avLst/>
                </a:prstGeom>
                <a:ln w="762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57CA35A-7A1B-4642-AAC2-121FCFE2C38C}"/>
                </a:ext>
              </a:extLst>
            </p:cNvPr>
            <p:cNvSpPr txBox="1"/>
            <p:nvPr/>
          </p:nvSpPr>
          <p:spPr>
            <a:xfrm>
              <a:off x="5970130" y="3115124"/>
              <a:ext cx="1080000" cy="492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/>
                <a:t>250m</a:t>
              </a:r>
              <a:endParaRPr lang="ko-KR" altLang="en-US" sz="1600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083758D-D48D-4E5E-96D0-7FCA930DEB55}"/>
              </a:ext>
            </a:extLst>
          </p:cNvPr>
          <p:cNvGrpSpPr/>
          <p:nvPr/>
        </p:nvGrpSpPr>
        <p:grpSpPr>
          <a:xfrm>
            <a:off x="4790492" y="3892718"/>
            <a:ext cx="2677524" cy="2700000"/>
            <a:chOff x="1066658" y="3905605"/>
            <a:chExt cx="2677524" cy="2700000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ABD41A7-96E2-4079-A88F-AB3D385D3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09" t="19921" r="17551" b="14897"/>
            <a:stretch/>
          </p:blipFill>
          <p:spPr>
            <a:xfrm>
              <a:off x="1066658" y="3905605"/>
              <a:ext cx="2677524" cy="2700000"/>
            </a:xfrm>
            <a:prstGeom prst="rect">
              <a:avLst/>
            </a:prstGeom>
          </p:spPr>
        </p:pic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7696944-C802-47AF-93C2-5DF74C25F2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9797" y="4372905"/>
              <a:ext cx="1485522" cy="1485520"/>
            </a:xfrm>
            <a:prstGeom prst="ellipse">
              <a:avLst/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1A7757E-18FD-4E96-8ECF-EB328C1E3215}"/>
              </a:ext>
            </a:extLst>
          </p:cNvPr>
          <p:cNvGrpSpPr/>
          <p:nvPr/>
        </p:nvGrpSpPr>
        <p:grpSpPr>
          <a:xfrm>
            <a:off x="5474746" y="4607113"/>
            <a:ext cx="744414" cy="1268526"/>
            <a:chOff x="2295556" y="1653172"/>
            <a:chExt cx="744414" cy="1268526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29DC8F9-C2BF-4E2B-9A4A-D788CFAAFA9C}"/>
                </a:ext>
              </a:extLst>
            </p:cNvPr>
            <p:cNvSpPr/>
            <p:nvPr/>
          </p:nvSpPr>
          <p:spPr>
            <a:xfrm>
              <a:off x="2305535" y="1664509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D2A6BD49-8ABB-44ED-BCF0-DA37B4E59E17}"/>
                </a:ext>
              </a:extLst>
            </p:cNvPr>
            <p:cNvSpPr/>
            <p:nvPr/>
          </p:nvSpPr>
          <p:spPr>
            <a:xfrm>
              <a:off x="2838547" y="1653172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DE4416CA-D105-432F-A54A-7636BA76010A}"/>
                </a:ext>
              </a:extLst>
            </p:cNvPr>
            <p:cNvSpPr/>
            <p:nvPr/>
          </p:nvSpPr>
          <p:spPr>
            <a:xfrm>
              <a:off x="2838547" y="2200704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1FC318DE-EC91-4BED-ADBA-5B5E42DE8128}"/>
                </a:ext>
              </a:extLst>
            </p:cNvPr>
            <p:cNvSpPr/>
            <p:nvPr/>
          </p:nvSpPr>
          <p:spPr>
            <a:xfrm>
              <a:off x="2295556" y="2195385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BA8ADB34-AE4F-48C7-8973-28F66A8EB4DC}"/>
                </a:ext>
              </a:extLst>
            </p:cNvPr>
            <p:cNvSpPr/>
            <p:nvPr/>
          </p:nvSpPr>
          <p:spPr>
            <a:xfrm>
              <a:off x="2840200" y="2723578"/>
              <a:ext cx="199770" cy="1981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5" name="오른쪽 화살표 7">
            <a:extLst>
              <a:ext uri="{FF2B5EF4-FFF2-40B4-BE49-F238E27FC236}">
                <a16:creationId xmlns:a16="http://schemas.microsoft.com/office/drawing/2014/main" id="{22D96EB9-020C-4772-9202-BC7882CB83C0}"/>
              </a:ext>
            </a:extLst>
          </p:cNvPr>
          <p:cNvSpPr/>
          <p:nvPr/>
        </p:nvSpPr>
        <p:spPr>
          <a:xfrm>
            <a:off x="4133039" y="1669900"/>
            <a:ext cx="289359" cy="1440643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오른쪽 화살표 7">
            <a:extLst>
              <a:ext uri="{FF2B5EF4-FFF2-40B4-BE49-F238E27FC236}">
                <a16:creationId xmlns:a16="http://schemas.microsoft.com/office/drawing/2014/main" id="{7EDE1436-E00F-4CFB-B50C-96DAA58C181E}"/>
              </a:ext>
            </a:extLst>
          </p:cNvPr>
          <p:cNvSpPr/>
          <p:nvPr/>
        </p:nvSpPr>
        <p:spPr>
          <a:xfrm>
            <a:off x="4133039" y="4535283"/>
            <a:ext cx="289359" cy="1440643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" name="표 27">
            <a:extLst>
              <a:ext uri="{FF2B5EF4-FFF2-40B4-BE49-F238E27FC236}">
                <a16:creationId xmlns:a16="http://schemas.microsoft.com/office/drawing/2014/main" id="{7CFCBEA4-EAEF-49FE-A768-360A581B6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349306"/>
              </p:ext>
            </p:extLst>
          </p:nvPr>
        </p:nvGraphicFramePr>
        <p:xfrm>
          <a:off x="8201632" y="4273358"/>
          <a:ext cx="1775280" cy="2145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40">
                  <a:extLst>
                    <a:ext uri="{9D8B030D-6E8A-4147-A177-3AD203B41FA5}">
                      <a16:colId xmlns:a16="http://schemas.microsoft.com/office/drawing/2014/main" val="291504274"/>
                    </a:ext>
                  </a:extLst>
                </a:gridCol>
                <a:gridCol w="887640">
                  <a:extLst>
                    <a:ext uri="{9D8B030D-6E8A-4147-A177-3AD203B41FA5}">
                      <a16:colId xmlns:a16="http://schemas.microsoft.com/office/drawing/2014/main" val="2381967829"/>
                    </a:ext>
                  </a:extLst>
                </a:gridCol>
              </a:tblGrid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63745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37.55471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126.7647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22093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37.55561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126.7646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4431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 </a:t>
                      </a:r>
                      <a:endParaRPr lang="ko-KR" altLang="en-US" sz="16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 </a:t>
                      </a:r>
                      <a:endParaRPr lang="ko-KR" altLang="en-US" sz="16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71346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37.56618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127.0839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430810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37.56708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127.0838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170754"/>
                  </a:ext>
                </a:extLst>
              </a:tr>
            </a:tbl>
          </a:graphicData>
        </a:graphic>
      </p:graphicFrame>
      <p:graphicFrame>
        <p:nvGraphicFramePr>
          <p:cNvPr id="59" name="표 27">
            <a:extLst>
              <a:ext uri="{FF2B5EF4-FFF2-40B4-BE49-F238E27FC236}">
                <a16:creationId xmlns:a16="http://schemas.microsoft.com/office/drawing/2014/main" id="{34414E97-23A7-48CF-AC92-04B5D08E5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103735"/>
              </p:ext>
            </p:extLst>
          </p:nvPr>
        </p:nvGraphicFramePr>
        <p:xfrm>
          <a:off x="10139858" y="4276528"/>
          <a:ext cx="1775280" cy="2141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7640">
                  <a:extLst>
                    <a:ext uri="{9D8B030D-6E8A-4147-A177-3AD203B41FA5}">
                      <a16:colId xmlns:a16="http://schemas.microsoft.com/office/drawing/2014/main" val="291504274"/>
                    </a:ext>
                  </a:extLst>
                </a:gridCol>
                <a:gridCol w="887640">
                  <a:extLst>
                    <a:ext uri="{9D8B030D-6E8A-4147-A177-3AD203B41FA5}">
                      <a16:colId xmlns:a16="http://schemas.microsoft.com/office/drawing/2014/main" val="1651939782"/>
                    </a:ext>
                  </a:extLst>
                </a:gridCol>
              </a:tblGrid>
              <a:tr h="354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지하철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버스정류장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063745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22093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4431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 </a:t>
                      </a:r>
                      <a:endParaRPr lang="ko-KR" altLang="en-US" sz="16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 </a:t>
                      </a:r>
                      <a:endParaRPr lang="ko-KR" altLang="en-US" sz="16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71346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430810"/>
                  </a:ext>
                </a:extLst>
              </a:tr>
              <a:tr h="357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170754"/>
                  </a:ext>
                </a:extLst>
              </a:tr>
            </a:tbl>
          </a:graphicData>
        </a:graphic>
      </p:graphicFrame>
      <p:sp>
        <p:nvSpPr>
          <p:cNvPr id="60" name="오른쪽 화살표 7">
            <a:extLst>
              <a:ext uri="{FF2B5EF4-FFF2-40B4-BE49-F238E27FC236}">
                <a16:creationId xmlns:a16="http://schemas.microsoft.com/office/drawing/2014/main" id="{150965B5-EE69-4A06-950B-82B54867E830}"/>
              </a:ext>
            </a:extLst>
          </p:cNvPr>
          <p:cNvSpPr/>
          <p:nvPr/>
        </p:nvSpPr>
        <p:spPr>
          <a:xfrm>
            <a:off x="7692241" y="3040728"/>
            <a:ext cx="289359" cy="1440643"/>
          </a:xfrm>
          <a:prstGeom prst="rightArrow">
            <a:avLst>
              <a:gd name="adj1" fmla="val 49020"/>
              <a:gd name="adj2" fmla="val 9859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8E6143C-AB13-46F9-942D-0AC09390F8D7}"/>
              </a:ext>
            </a:extLst>
          </p:cNvPr>
          <p:cNvSpPr/>
          <p:nvPr/>
        </p:nvSpPr>
        <p:spPr>
          <a:xfrm>
            <a:off x="8241193" y="1228846"/>
            <a:ext cx="3471438" cy="2141836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지하철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버스정류장의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위치적 특성을 반영하기 위해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반경 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250m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안에 있는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격자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중심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point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 데이터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씩 할당</a:t>
            </a:r>
            <a:endParaRPr lang="ko-KR" altLang="en-US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11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59EC858-4815-4B98-BC35-3089225B9C87}"/>
              </a:ext>
            </a:extLst>
          </p:cNvPr>
          <p:cNvSpPr/>
          <p:nvPr/>
        </p:nvSpPr>
        <p:spPr>
          <a:xfrm>
            <a:off x="647700" y="1070488"/>
            <a:ext cx="10871285" cy="2642134"/>
          </a:xfrm>
          <a:prstGeom prst="rect">
            <a:avLst/>
          </a:prstGeom>
          <a:noFill/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2">
            <a:extLst>
              <a:ext uri="{FF2B5EF4-FFF2-40B4-BE49-F238E27FC236}">
                <a16:creationId xmlns:a16="http://schemas.microsoft.com/office/drawing/2014/main" id="{244BACD9-609B-406A-823F-4397F730B5D8}"/>
              </a:ext>
            </a:extLst>
          </p:cNvPr>
          <p:cNvSpPr/>
          <p:nvPr/>
        </p:nvSpPr>
        <p:spPr>
          <a:xfrm>
            <a:off x="4467590" y="162568"/>
            <a:ext cx="1600421" cy="3054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201F8B1A-65AC-4D11-B93E-A8E5B736AA0B}"/>
              </a:ext>
            </a:extLst>
          </p:cNvPr>
          <p:cNvSpPr txBox="1">
            <a:spLocks/>
          </p:cNvSpPr>
          <p:nvPr/>
        </p:nvSpPr>
        <p:spPr>
          <a:xfrm>
            <a:off x="0" y="81597"/>
            <a:ext cx="10515600" cy="5994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Part3. </a:t>
            </a:r>
            <a:r>
              <a:rPr lang="ko-KR" alt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기초 분석 및 처리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변수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LIST 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F4B72C-D473-4BF6-8204-6D0C9091C40D}"/>
              </a:ext>
            </a:extLst>
          </p:cNvPr>
          <p:cNvGrpSpPr/>
          <p:nvPr/>
        </p:nvGrpSpPr>
        <p:grpSpPr>
          <a:xfrm>
            <a:off x="804262" y="1476352"/>
            <a:ext cx="10467073" cy="2109771"/>
            <a:chOff x="871253" y="1206317"/>
            <a:chExt cx="10467073" cy="21097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498B8C8-6B09-4733-AD0F-27A708BF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9" r="23885"/>
            <a:stretch/>
          </p:blipFill>
          <p:spPr>
            <a:xfrm>
              <a:off x="3561069" y="1206317"/>
              <a:ext cx="2415927" cy="204029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0B78C4-0D40-41B1-8ED9-40684C739B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9" r="23971"/>
            <a:stretch/>
          </p:blipFill>
          <p:spPr>
            <a:xfrm>
              <a:off x="6250885" y="1273216"/>
              <a:ext cx="2415927" cy="204287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FA0106E-AF95-4E0B-9CA9-E03218DA5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5" r="24057"/>
            <a:stretch/>
          </p:blipFill>
          <p:spPr>
            <a:xfrm>
              <a:off x="871253" y="1255715"/>
              <a:ext cx="2415927" cy="204805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1C0C4A5-5C79-4C2E-9A62-0F5F4FA11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5" r="24315"/>
            <a:stretch/>
          </p:blipFill>
          <p:spPr>
            <a:xfrm>
              <a:off x="8940701" y="1255715"/>
              <a:ext cx="2397625" cy="204029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5BB8F2E7-8B9F-448A-88D6-577AE52E6C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r="23972"/>
          <a:stretch/>
        </p:blipFill>
        <p:spPr>
          <a:xfrm>
            <a:off x="804262" y="4534957"/>
            <a:ext cx="2415927" cy="204545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EA69D21-D1C9-417D-9221-28CD6D99F6C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9" r="23885"/>
          <a:stretch/>
        </p:blipFill>
        <p:spPr>
          <a:xfrm>
            <a:off x="3487962" y="4534956"/>
            <a:ext cx="2422043" cy="20454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D200F6F-778D-4ECE-B979-6AE37CD986B3}"/>
              </a:ext>
            </a:extLst>
          </p:cNvPr>
          <p:cNvSpPr txBox="1"/>
          <p:nvPr/>
        </p:nvSpPr>
        <p:spPr>
          <a:xfrm>
            <a:off x="6648450" y="4002392"/>
            <a:ext cx="4870535" cy="2642134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거주인구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구들에 비해 종로구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용산구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 분포도 낮음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 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강남구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분포도 높음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인가구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관악구 분포도 높음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배달인구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구들에 비해 강동구 분포도 낮음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지하철역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중구 분포도 높음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버스정류장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동남쪽 분포도 낮음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E1D51219-6309-40FD-A1C9-F327060CA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50158"/>
              </p:ext>
            </p:extLst>
          </p:nvPr>
        </p:nvGraphicFramePr>
        <p:xfrm>
          <a:off x="810211" y="948751"/>
          <a:ext cx="105156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641745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7343239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9512786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92345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Light"/>
                        </a:rPr>
                        <a:t>거주인구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Light"/>
                        </a:rPr>
                        <a:t>유동인구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 Light"/>
                        </a:rPr>
                        <a:t>1</a:t>
                      </a:r>
                      <a:r>
                        <a:rPr lang="ko-KR" altLang="en-US" sz="1600" dirty="0" err="1">
                          <a:latin typeface="나눔스퀘어 Light"/>
                        </a:rPr>
                        <a:t>인가구</a:t>
                      </a:r>
                      <a:endParaRPr lang="ko-KR" altLang="en-US" sz="1600" dirty="0">
                        <a:latin typeface="나눔스퀘어 Ligh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Light"/>
                        </a:rPr>
                        <a:t>배달인구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19889"/>
                  </a:ext>
                </a:extLst>
              </a:tr>
            </a:tbl>
          </a:graphicData>
        </a:graphic>
      </p:graphicFrame>
      <p:sp>
        <p:nvSpPr>
          <p:cNvPr id="49" name="직사각형 48">
            <a:extLst>
              <a:ext uri="{FF2B5EF4-FFF2-40B4-BE49-F238E27FC236}">
                <a16:creationId xmlns:a16="http://schemas.microsoft.com/office/drawing/2014/main" id="{042D6ACA-F4AB-4C3D-87E1-50136B52309C}"/>
              </a:ext>
            </a:extLst>
          </p:cNvPr>
          <p:cNvSpPr/>
          <p:nvPr/>
        </p:nvSpPr>
        <p:spPr>
          <a:xfrm>
            <a:off x="647701" y="4055192"/>
            <a:ext cx="5574460" cy="2642134"/>
          </a:xfrm>
          <a:prstGeom prst="rect">
            <a:avLst/>
          </a:prstGeom>
          <a:noFill/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8">
            <a:extLst>
              <a:ext uri="{FF2B5EF4-FFF2-40B4-BE49-F238E27FC236}">
                <a16:creationId xmlns:a16="http://schemas.microsoft.com/office/drawing/2014/main" id="{9C3E8DF4-A04C-436F-ABC4-EB5CF9D86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229297"/>
              </p:ext>
            </p:extLst>
          </p:nvPr>
        </p:nvGraphicFramePr>
        <p:xfrm>
          <a:off x="859062" y="3869772"/>
          <a:ext cx="52578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6417450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73432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Light"/>
                        </a:rPr>
                        <a:t>지하철 역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 Light"/>
                        </a:rPr>
                        <a:t>버스정류장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219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72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FDE6D6-1EC3-4CC3-B634-89A43433139A}"/>
              </a:ext>
            </a:extLst>
          </p:cNvPr>
          <p:cNvSpPr/>
          <p:nvPr/>
        </p:nvSpPr>
        <p:spPr>
          <a:xfrm>
            <a:off x="347408" y="5448997"/>
            <a:ext cx="5310997" cy="11920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8B0046-2CF5-4545-B25E-9A52B2C21255}"/>
              </a:ext>
            </a:extLst>
          </p:cNvPr>
          <p:cNvSpPr/>
          <p:nvPr/>
        </p:nvSpPr>
        <p:spPr>
          <a:xfrm>
            <a:off x="984905" y="228600"/>
            <a:ext cx="1897443" cy="27775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347CD31-FDD6-4DBB-A6BA-C66E67F904C6}"/>
              </a:ext>
            </a:extLst>
          </p:cNvPr>
          <p:cNvSpPr/>
          <p:nvPr/>
        </p:nvSpPr>
        <p:spPr>
          <a:xfrm>
            <a:off x="3109004" y="123361"/>
            <a:ext cx="1452835" cy="4716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6EFA6B-BC9A-4CA2-BB9B-F8940C5709A3}"/>
              </a:ext>
            </a:extLst>
          </p:cNvPr>
          <p:cNvSpPr/>
          <p:nvPr/>
        </p:nvSpPr>
        <p:spPr>
          <a:xfrm>
            <a:off x="347409" y="1716203"/>
            <a:ext cx="5310996" cy="1087806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C276C6-DE48-44EA-961B-24D9962FA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Part4</a:t>
            </a:r>
            <a:r>
              <a:rPr lang="en-US" altLang="ko-KR" dirty="0"/>
              <a:t>. </a:t>
            </a:r>
            <a:r>
              <a:rPr lang="ko-KR" altLang="en-US" b="1" dirty="0"/>
              <a:t>입지점수 도출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선형회귀분석</a:t>
            </a:r>
          </a:p>
        </p:txBody>
      </p:sp>
      <p:pic>
        <p:nvPicPr>
          <p:cNvPr id="4" name="_x351431736">
            <a:extLst>
              <a:ext uri="{FF2B5EF4-FFF2-40B4-BE49-F238E27FC236}">
                <a16:creationId xmlns:a16="http://schemas.microsoft.com/office/drawing/2014/main" id="{50492D06-8B62-46DE-BDE5-FAE18726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75" y="2156379"/>
            <a:ext cx="3522663" cy="5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1EA84C4-7ABB-43D1-95C6-38CDE747A5E9}"/>
              </a:ext>
            </a:extLst>
          </p:cNvPr>
          <p:cNvSpPr/>
          <p:nvPr/>
        </p:nvSpPr>
        <p:spPr>
          <a:xfrm>
            <a:off x="567118" y="1510025"/>
            <a:ext cx="3312160" cy="367405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formulation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FB904-818D-4592-85FE-91E2588DFBEA}"/>
              </a:ext>
            </a:extLst>
          </p:cNvPr>
          <p:cNvSpPr txBox="1"/>
          <p:nvPr/>
        </p:nvSpPr>
        <p:spPr>
          <a:xfrm>
            <a:off x="422084" y="945780"/>
            <a:ext cx="490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선형회귀분석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(Linear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Regression)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803829-4AB0-4215-BDDA-95EDDFFA477D}"/>
              </a:ext>
            </a:extLst>
          </p:cNvPr>
          <p:cNvSpPr/>
          <p:nvPr/>
        </p:nvSpPr>
        <p:spPr>
          <a:xfrm>
            <a:off x="6119615" y="1104515"/>
            <a:ext cx="5741705" cy="2713452"/>
          </a:xfrm>
          <a:prstGeom prst="rect">
            <a:avLst/>
          </a:prstGeom>
          <a:noFill/>
          <a:ln w="571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11F988-E9D8-4B52-A619-CA066E8D2BD2}"/>
              </a:ext>
            </a:extLst>
          </p:cNvPr>
          <p:cNvSpPr txBox="1"/>
          <p:nvPr/>
        </p:nvSpPr>
        <p:spPr>
          <a:xfrm>
            <a:off x="296169" y="2879321"/>
            <a:ext cx="5569226" cy="375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주는 변수인 독립변수와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받는 변수인 종속변수간 영향 관계를 설명하는 식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회수기기의 위치 특성을 반영한 입지선정을 하기 위해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선형회귀분석을 통해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회수기기가 존재하는 구만 추출해서 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각 변수와 기존 회수기기와의 상관관계 분석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회수기기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유무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변수들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거주인구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배달인구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1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인가구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역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버스정류소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C23C21-E4FC-4DCF-8DD6-F2A6DD3D94A3}"/>
              </a:ext>
            </a:extLst>
          </p:cNvPr>
          <p:cNvSpPr txBox="1"/>
          <p:nvPr/>
        </p:nvSpPr>
        <p:spPr>
          <a:xfrm>
            <a:off x="6119615" y="4841024"/>
            <a:ext cx="5959938" cy="189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회수기기는 주로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배달인구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많고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버스정류장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과 가까운 곳에 설치가 되어있음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1600" b="0" dirty="0">
                <a:effectLst/>
              </a:rPr>
              <a:t>거주인구</a:t>
            </a:r>
            <a:r>
              <a:rPr lang="en-US" altLang="ko-KR" sz="1600" b="0" dirty="0">
                <a:effectLst/>
              </a:rPr>
              <a:t>,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유동인구의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coefficient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가까움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                       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=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거주인구와 유동인구가 기존 회수기기의 입지 선정에 주된 요인이 아니었음을 확인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1600" b="0" dirty="0">
              <a:effectLst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53E9D8-F000-4AC4-AF8F-01963416B7A6}"/>
              </a:ext>
            </a:extLst>
          </p:cNvPr>
          <p:cNvSpPr/>
          <p:nvPr/>
        </p:nvSpPr>
        <p:spPr>
          <a:xfrm>
            <a:off x="6219667" y="3984777"/>
            <a:ext cx="5569226" cy="755883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01A9D69C-86B6-47F7-99C1-382A15CB19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4381199"/>
              </p:ext>
            </p:extLst>
          </p:nvPr>
        </p:nvGraphicFramePr>
        <p:xfrm>
          <a:off x="6219666" y="1309082"/>
          <a:ext cx="5488306" cy="2508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F85B78-CC83-449B-8337-FFBDD878D5C6}"/>
              </a:ext>
            </a:extLst>
          </p:cNvPr>
          <p:cNvSpPr/>
          <p:nvPr/>
        </p:nvSpPr>
        <p:spPr>
          <a:xfrm>
            <a:off x="6473337" y="885833"/>
            <a:ext cx="3312160" cy="367405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Coefficient graph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F71D5FF-0CA9-4039-BC24-599FFC658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158427"/>
              </p:ext>
            </p:extLst>
          </p:nvPr>
        </p:nvGraphicFramePr>
        <p:xfrm>
          <a:off x="6310391" y="4069403"/>
          <a:ext cx="5358930" cy="586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155">
                  <a:extLst>
                    <a:ext uri="{9D8B030D-6E8A-4147-A177-3AD203B41FA5}">
                      <a16:colId xmlns:a16="http://schemas.microsoft.com/office/drawing/2014/main" val="3078934200"/>
                    </a:ext>
                  </a:extLst>
                </a:gridCol>
                <a:gridCol w="893155">
                  <a:extLst>
                    <a:ext uri="{9D8B030D-6E8A-4147-A177-3AD203B41FA5}">
                      <a16:colId xmlns:a16="http://schemas.microsoft.com/office/drawing/2014/main" val="1505207402"/>
                    </a:ext>
                  </a:extLst>
                </a:gridCol>
                <a:gridCol w="893155">
                  <a:extLst>
                    <a:ext uri="{9D8B030D-6E8A-4147-A177-3AD203B41FA5}">
                      <a16:colId xmlns:a16="http://schemas.microsoft.com/office/drawing/2014/main" val="228194646"/>
                    </a:ext>
                  </a:extLst>
                </a:gridCol>
                <a:gridCol w="893155">
                  <a:extLst>
                    <a:ext uri="{9D8B030D-6E8A-4147-A177-3AD203B41FA5}">
                      <a16:colId xmlns:a16="http://schemas.microsoft.com/office/drawing/2014/main" val="241384922"/>
                    </a:ext>
                  </a:extLst>
                </a:gridCol>
                <a:gridCol w="893155">
                  <a:extLst>
                    <a:ext uri="{9D8B030D-6E8A-4147-A177-3AD203B41FA5}">
                      <a16:colId xmlns:a16="http://schemas.microsoft.com/office/drawing/2014/main" val="365102094"/>
                    </a:ext>
                  </a:extLst>
                </a:gridCol>
                <a:gridCol w="893155">
                  <a:extLst>
                    <a:ext uri="{9D8B030D-6E8A-4147-A177-3AD203B41FA5}">
                      <a16:colId xmlns:a16="http://schemas.microsoft.com/office/drawing/2014/main" val="1928416296"/>
                    </a:ext>
                  </a:extLst>
                </a:gridCol>
              </a:tblGrid>
              <a:tr h="2933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거주인구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유동인구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배달인구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</a:rPr>
                        <a:t>인가구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버스정류소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7074215"/>
                  </a:ext>
                </a:extLst>
              </a:tr>
              <a:tr h="29331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0.03737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-0.1656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0.43588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0.21224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0.27335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0.49964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19322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591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222CBE-D1E5-430C-94B8-9C73FC245F83}"/>
              </a:ext>
            </a:extLst>
          </p:cNvPr>
          <p:cNvSpPr/>
          <p:nvPr/>
        </p:nvSpPr>
        <p:spPr>
          <a:xfrm>
            <a:off x="3098844" y="145513"/>
            <a:ext cx="1523955" cy="4716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A8676BB-27D5-4543-AD95-856BE164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Part4</a:t>
            </a:r>
            <a:r>
              <a:rPr lang="en-US" altLang="ko-KR" dirty="0"/>
              <a:t>. </a:t>
            </a:r>
            <a:r>
              <a:rPr lang="ko-KR" altLang="en-US" b="1" dirty="0"/>
              <a:t>입지점수 도출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입지점수 계산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208115" y="789945"/>
            <a:ext cx="5718121" cy="478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설치 장소 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cover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시각화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44462" y="1485309"/>
            <a:ext cx="535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위치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중랑구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성동구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분포도 높음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44462" y="1858093"/>
            <a:ext cx="481487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 </a:t>
            </a:r>
            <a:r>
              <a:rPr lang="ko-KR" altLang="en-US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상관성 낮음</a:t>
            </a:r>
            <a:endParaRPr lang="en-US" altLang="ko-KR" dirty="0">
              <a:solidFill>
                <a:srgbClr val="06437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배달인구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버스정류장 </a:t>
            </a:r>
            <a:r>
              <a:rPr lang="ko-KR" altLang="en-US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상관성 높음</a:t>
            </a:r>
          </a:p>
        </p:txBody>
      </p:sp>
      <p:sp>
        <p:nvSpPr>
          <p:cNvPr id="37" name="오른쪽 화살표 7">
            <a:extLst>
              <a:ext uri="{FF2B5EF4-FFF2-40B4-BE49-F238E27FC236}">
                <a16:creationId xmlns:a16="http://schemas.microsoft.com/office/drawing/2014/main" id="{A9E5B6EE-54D3-40F6-916F-67CA2A4C1DDE}"/>
              </a:ext>
            </a:extLst>
          </p:cNvPr>
          <p:cNvSpPr/>
          <p:nvPr/>
        </p:nvSpPr>
        <p:spPr>
          <a:xfrm>
            <a:off x="4018950" y="4294451"/>
            <a:ext cx="699516" cy="24955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표 6">
            <a:extLst>
              <a:ext uri="{FF2B5EF4-FFF2-40B4-BE49-F238E27FC236}">
                <a16:creationId xmlns:a16="http://schemas.microsoft.com/office/drawing/2014/main" id="{62193562-1667-4083-B306-FBE05F958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937974"/>
              </p:ext>
            </p:extLst>
          </p:nvPr>
        </p:nvGraphicFramePr>
        <p:xfrm>
          <a:off x="669606" y="2752199"/>
          <a:ext cx="1274799" cy="3863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799">
                  <a:extLst>
                    <a:ext uri="{9D8B030D-6E8A-4147-A177-3AD203B41FA5}">
                      <a16:colId xmlns:a16="http://schemas.microsoft.com/office/drawing/2014/main" val="3332786223"/>
                    </a:ext>
                  </a:extLst>
                </a:gridCol>
              </a:tblGrid>
              <a:tr h="6855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입지 특성 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정규화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643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37511"/>
                  </a:ext>
                </a:extLst>
              </a:tr>
              <a:tr h="563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거주인구</a:t>
                      </a:r>
                    </a:p>
                  </a:txBody>
                  <a:tcPr marT="108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267207"/>
                  </a:ext>
                </a:extLst>
              </a:tr>
              <a:tr h="553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유동인구</a:t>
                      </a:r>
                    </a:p>
                  </a:txBody>
                  <a:tcPr marT="108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322939"/>
                  </a:ext>
                </a:extLst>
              </a:tr>
              <a:tr h="519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배달인구</a:t>
                      </a:r>
                    </a:p>
                  </a:txBody>
                  <a:tcPr marT="108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5229027"/>
                  </a:ext>
                </a:extLst>
              </a:tr>
              <a:tr h="498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 err="1"/>
                        <a:t>인가구</a:t>
                      </a:r>
                      <a:endParaRPr lang="ko-KR" altLang="en-US" sz="1400" dirty="0"/>
                    </a:p>
                  </a:txBody>
                  <a:tcPr marT="108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78743696"/>
                  </a:ext>
                </a:extLst>
              </a:tr>
              <a:tr h="521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버스정류장</a:t>
                      </a:r>
                    </a:p>
                  </a:txBody>
                  <a:tcPr marT="108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6623645"/>
                  </a:ext>
                </a:extLst>
              </a:tr>
              <a:tr h="521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지하철 역</a:t>
                      </a:r>
                    </a:p>
                  </a:txBody>
                  <a:tcPr marT="108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43431"/>
                  </a:ext>
                </a:extLst>
              </a:tr>
            </a:tbl>
          </a:graphicData>
        </a:graphic>
      </p:graphicFrame>
      <p:graphicFrame>
        <p:nvGraphicFramePr>
          <p:cNvPr id="39" name="표 6">
            <a:extLst>
              <a:ext uri="{FF2B5EF4-FFF2-40B4-BE49-F238E27FC236}">
                <a16:creationId xmlns:a16="http://schemas.microsoft.com/office/drawing/2014/main" id="{942ABE06-2F9F-483D-9C4C-97EB93F10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16610"/>
              </p:ext>
            </p:extLst>
          </p:nvPr>
        </p:nvGraphicFramePr>
        <p:xfrm>
          <a:off x="2643236" y="2764761"/>
          <a:ext cx="1274799" cy="38632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799">
                  <a:extLst>
                    <a:ext uri="{9D8B030D-6E8A-4147-A177-3AD203B41FA5}">
                      <a16:colId xmlns:a16="http://schemas.microsoft.com/office/drawing/2014/main" val="3332786223"/>
                    </a:ext>
                  </a:extLst>
                </a:gridCol>
              </a:tblGrid>
              <a:tr h="685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i="0" dirty="0">
                          <a:solidFill>
                            <a:schemeClr val="bg1"/>
                          </a:solidFill>
                        </a:rPr>
                        <a:t>Coefficient</a:t>
                      </a:r>
                    </a:p>
                    <a:p>
                      <a:pPr algn="ctr" latinLnBrk="1"/>
                      <a:r>
                        <a:rPr lang="ko-KR" altLang="en-US" sz="1400" b="1" i="0" dirty="0">
                          <a:solidFill>
                            <a:schemeClr val="bg1"/>
                          </a:solidFill>
                        </a:rPr>
                        <a:t>가중치</a:t>
                      </a:r>
                    </a:p>
                  </a:txBody>
                  <a:tcPr marT="108000">
                    <a:solidFill>
                      <a:srgbClr val="0643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37511"/>
                  </a:ext>
                </a:extLst>
              </a:tr>
              <a:tr h="563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0.03737</a:t>
                      </a:r>
                      <a:endParaRPr lang="ko-KR" altLang="en-US" sz="1400" dirty="0"/>
                    </a:p>
                  </a:txBody>
                  <a:tcPr marT="1080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267207"/>
                  </a:ext>
                </a:extLst>
              </a:tr>
              <a:tr h="553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-0.1656</a:t>
                      </a:r>
                      <a:endParaRPr lang="ko-KR" altLang="en-US" sz="1400" dirty="0"/>
                    </a:p>
                  </a:txBody>
                  <a:tcPr marT="1080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322939"/>
                  </a:ext>
                </a:extLst>
              </a:tr>
              <a:tr h="519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0.43588</a:t>
                      </a:r>
                      <a:endParaRPr lang="ko-KR" altLang="en-US" sz="1400" dirty="0"/>
                    </a:p>
                  </a:txBody>
                  <a:tcPr marT="108000" marB="0"/>
                </a:tc>
                <a:extLst>
                  <a:ext uri="{0D108BD9-81ED-4DB2-BD59-A6C34878D82A}">
                    <a16:rowId xmlns:a16="http://schemas.microsoft.com/office/drawing/2014/main" val="1165229027"/>
                  </a:ext>
                </a:extLst>
              </a:tr>
              <a:tr h="498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0.21224</a:t>
                      </a:r>
                      <a:endParaRPr lang="ko-KR" altLang="en-US" sz="1400" dirty="0"/>
                    </a:p>
                  </a:txBody>
                  <a:tcPr marT="108000" marB="0"/>
                </a:tc>
                <a:extLst>
                  <a:ext uri="{0D108BD9-81ED-4DB2-BD59-A6C34878D82A}">
                    <a16:rowId xmlns:a16="http://schemas.microsoft.com/office/drawing/2014/main" val="2578743696"/>
                  </a:ext>
                </a:extLst>
              </a:tr>
              <a:tr h="5211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0.27335</a:t>
                      </a:r>
                      <a:endParaRPr lang="ko-KR" altLang="en-US" sz="1400" dirty="0"/>
                    </a:p>
                  </a:txBody>
                  <a:tcPr marT="108000" marB="0"/>
                </a:tc>
                <a:extLst>
                  <a:ext uri="{0D108BD9-81ED-4DB2-BD59-A6C34878D82A}">
                    <a16:rowId xmlns:a16="http://schemas.microsoft.com/office/drawing/2014/main" val="696623645"/>
                  </a:ext>
                </a:extLst>
              </a:tr>
              <a:tr h="5218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0.49964</a:t>
                      </a:r>
                      <a:endParaRPr lang="ko-KR" altLang="en-US" sz="1400" dirty="0"/>
                    </a:p>
                  </a:txBody>
                  <a:tcPr marT="108000" marB="0"/>
                </a:tc>
                <a:extLst>
                  <a:ext uri="{0D108BD9-81ED-4DB2-BD59-A6C34878D82A}">
                    <a16:rowId xmlns:a16="http://schemas.microsoft.com/office/drawing/2014/main" val="60743431"/>
                  </a:ext>
                </a:extLst>
              </a:tr>
            </a:tbl>
          </a:graphicData>
        </a:graphic>
      </p:graphicFrame>
      <p:sp>
        <p:nvSpPr>
          <p:cNvPr id="40" name="더하기 기호 39">
            <a:extLst>
              <a:ext uri="{FF2B5EF4-FFF2-40B4-BE49-F238E27FC236}">
                <a16:creationId xmlns:a16="http://schemas.microsoft.com/office/drawing/2014/main" id="{610CA2E8-7104-4408-B0EE-0E33EAFE931F}"/>
              </a:ext>
            </a:extLst>
          </p:cNvPr>
          <p:cNvSpPr/>
          <p:nvPr/>
        </p:nvSpPr>
        <p:spPr>
          <a:xfrm rot="2583146">
            <a:off x="1843478" y="4120926"/>
            <a:ext cx="900000" cy="900000"/>
          </a:xfrm>
          <a:prstGeom prst="mathPlus">
            <a:avLst>
              <a:gd name="adj1" fmla="val 862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0000">
                <a:srgbClr val="96CA2C"/>
              </a:gs>
              <a:gs pos="89000">
                <a:srgbClr val="96CA2C"/>
              </a:gs>
              <a:gs pos="100000">
                <a:srgbClr val="96CA2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6">
            <a:extLst>
              <a:ext uri="{FF2B5EF4-FFF2-40B4-BE49-F238E27FC236}">
                <a16:creationId xmlns:a16="http://schemas.microsoft.com/office/drawing/2014/main" id="{06AE4FEE-B195-4755-9528-A23247310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60346"/>
              </p:ext>
            </p:extLst>
          </p:nvPr>
        </p:nvGraphicFramePr>
        <p:xfrm>
          <a:off x="4821201" y="3916647"/>
          <a:ext cx="1274799" cy="1003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4799">
                  <a:extLst>
                    <a:ext uri="{9D8B030D-6E8A-4147-A177-3AD203B41FA5}">
                      <a16:colId xmlns:a16="http://schemas.microsoft.com/office/drawing/2014/main" val="3332786223"/>
                    </a:ext>
                  </a:extLst>
                </a:gridCol>
              </a:tblGrid>
              <a:tr h="440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dirty="0">
                          <a:solidFill>
                            <a:schemeClr val="bg1"/>
                          </a:solidFill>
                        </a:rPr>
                        <a:t>입지 점수</a:t>
                      </a:r>
                    </a:p>
                  </a:txBody>
                  <a:tcPr marL="90000" marT="108000">
                    <a:solidFill>
                      <a:srgbClr val="0643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937511"/>
                  </a:ext>
                </a:extLst>
              </a:tr>
              <a:tr h="563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0.03737</a:t>
                      </a:r>
                      <a:endParaRPr lang="ko-KR" altLang="en-US" sz="1400" dirty="0"/>
                    </a:p>
                  </a:txBody>
                  <a:tcPr marT="1440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267207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A45B7A74-8F21-4280-B7AB-3D3607D5EAB1}"/>
              </a:ext>
            </a:extLst>
          </p:cNvPr>
          <p:cNvSpPr/>
          <p:nvPr/>
        </p:nvSpPr>
        <p:spPr>
          <a:xfrm>
            <a:off x="414366" y="799246"/>
            <a:ext cx="5368956" cy="478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입지점수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수요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계산 방법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B3B587-00AF-4CD2-AC99-2C04602F81DB}"/>
              </a:ext>
            </a:extLst>
          </p:cNvPr>
          <p:cNvSpPr txBox="1"/>
          <p:nvPr/>
        </p:nvSpPr>
        <p:spPr>
          <a:xfrm>
            <a:off x="610438" y="1438633"/>
            <a:ext cx="5172884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/>
              <a:t>정규화된</a:t>
            </a:r>
            <a:r>
              <a:rPr lang="ko-KR" altLang="en-US" sz="1600" dirty="0"/>
              <a:t> </a:t>
            </a:r>
            <a:r>
              <a:rPr lang="en-US" altLang="ko-KR" sz="1600" dirty="0"/>
              <a:t>6</a:t>
            </a:r>
            <a:r>
              <a:rPr lang="ko-KR" altLang="en-US" sz="1600" dirty="0"/>
              <a:t>개의 </a:t>
            </a:r>
            <a:r>
              <a:rPr lang="ko-KR" altLang="en-US" sz="1600" b="1" dirty="0"/>
              <a:t>입지 특성</a:t>
            </a:r>
            <a:r>
              <a:rPr lang="ko-KR" altLang="en-US" sz="1600" dirty="0"/>
              <a:t>의 변수들과</a:t>
            </a:r>
            <a:r>
              <a:rPr lang="en-US" altLang="ko-KR" sz="1600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선형회귀분석을 통해 얻은 </a:t>
            </a:r>
            <a:r>
              <a:rPr lang="en-US" altLang="ko-KR" sz="1600" b="1" dirty="0"/>
              <a:t>coefficient</a:t>
            </a:r>
            <a:r>
              <a:rPr lang="ko-KR" altLang="en-US" sz="1600" b="1" dirty="0"/>
              <a:t>의 곱</a:t>
            </a:r>
            <a:r>
              <a:rPr lang="ko-KR" altLang="en-US" sz="1600" dirty="0"/>
              <a:t>으로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입지 점수</a:t>
            </a:r>
            <a:r>
              <a:rPr lang="ko-KR" altLang="en-US" sz="1600" dirty="0"/>
              <a:t> 계산 </a:t>
            </a:r>
          </a:p>
        </p:txBody>
      </p:sp>
      <p:pic>
        <p:nvPicPr>
          <p:cNvPr id="10" name="그림 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4BA902E-DA3E-48DC-973B-3D86A7DB3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3" r="23866"/>
          <a:stretch/>
        </p:blipFill>
        <p:spPr>
          <a:xfrm>
            <a:off x="7242550" y="2839419"/>
            <a:ext cx="4612427" cy="3890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32CC20-2489-40C4-BAB6-5004071FB45C}"/>
              </a:ext>
            </a:extLst>
          </p:cNvPr>
          <p:cNvSpPr txBox="1"/>
          <p:nvPr/>
        </p:nvSpPr>
        <p:spPr>
          <a:xfrm>
            <a:off x="6344462" y="6414108"/>
            <a:ext cx="247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기존 회수기기 설치 커버</a:t>
            </a:r>
          </a:p>
        </p:txBody>
      </p:sp>
    </p:spTree>
    <p:extLst>
      <p:ext uri="{BB962C8B-B14F-4D97-AF65-F5344CB8AC3E}">
        <p14:creationId xmlns:p14="http://schemas.microsoft.com/office/powerpoint/2010/main" val="137709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7D4435-D8CD-4B89-90E8-9DF645195D07}"/>
              </a:ext>
            </a:extLst>
          </p:cNvPr>
          <p:cNvSpPr/>
          <p:nvPr/>
        </p:nvSpPr>
        <p:spPr>
          <a:xfrm>
            <a:off x="5881054" y="3531921"/>
            <a:ext cx="6219505" cy="3224009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0C34D2-B8DC-4384-A385-9A1D5B483E16}"/>
              </a:ext>
            </a:extLst>
          </p:cNvPr>
          <p:cNvSpPr/>
          <p:nvPr/>
        </p:nvSpPr>
        <p:spPr>
          <a:xfrm>
            <a:off x="5881054" y="1128518"/>
            <a:ext cx="6219505" cy="2378610"/>
          </a:xfrm>
          <a:prstGeom prst="rect">
            <a:avLst/>
          </a:prstGeom>
          <a:noFill/>
          <a:ln w="571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682D0DF-1D3E-4126-AF51-B292CAB09C88}"/>
              </a:ext>
            </a:extLst>
          </p:cNvPr>
          <p:cNvSpPr/>
          <p:nvPr/>
        </p:nvSpPr>
        <p:spPr>
          <a:xfrm>
            <a:off x="6184454" y="4094881"/>
            <a:ext cx="980275" cy="3278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7B9FE6D-D739-43AF-B45E-5EB9283BBF56}"/>
              </a:ext>
            </a:extLst>
          </p:cNvPr>
          <p:cNvSpPr/>
          <p:nvPr/>
        </p:nvSpPr>
        <p:spPr>
          <a:xfrm>
            <a:off x="6184454" y="3603563"/>
            <a:ext cx="980275" cy="3278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2BCE2C-CE32-45A5-A61F-564506913896}"/>
              </a:ext>
            </a:extLst>
          </p:cNvPr>
          <p:cNvSpPr/>
          <p:nvPr/>
        </p:nvSpPr>
        <p:spPr>
          <a:xfrm>
            <a:off x="984905" y="228600"/>
            <a:ext cx="2881417" cy="2683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8D8973-91BC-4F8A-85D5-F1E03CA3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Part5</a:t>
            </a:r>
            <a:r>
              <a:rPr lang="en-US" altLang="ko-KR" dirty="0"/>
              <a:t>. </a:t>
            </a:r>
            <a:r>
              <a:rPr lang="en-US" altLang="ko-KR" b="1" dirty="0" err="1"/>
              <a:t>MCLP</a:t>
            </a:r>
            <a:r>
              <a:rPr lang="en-US" altLang="ko-KR" b="1" dirty="0"/>
              <a:t> </a:t>
            </a:r>
            <a:r>
              <a:rPr lang="ko-KR" altLang="en-US" b="1" dirty="0"/>
              <a:t>최적화 모델링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CA9F1E2-7C5B-486D-9E28-57EDAFFE3925}"/>
              </a:ext>
            </a:extLst>
          </p:cNvPr>
          <p:cNvSpPr txBox="1"/>
          <p:nvPr/>
        </p:nvSpPr>
        <p:spPr>
          <a:xfrm>
            <a:off x="334197" y="1128518"/>
            <a:ext cx="5442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MCLP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(Maximum Coverage location Problem) </a:t>
            </a:r>
          </a:p>
        </p:txBody>
      </p:sp>
      <p:graphicFrame>
        <p:nvGraphicFramePr>
          <p:cNvPr id="10" name="표 22">
            <a:extLst>
              <a:ext uri="{FF2B5EF4-FFF2-40B4-BE49-F238E27FC236}">
                <a16:creationId xmlns:a16="http://schemas.microsoft.com/office/drawing/2014/main" id="{B061FA3A-E89E-4465-BC90-7F4EC7CB7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644186"/>
              </p:ext>
            </p:extLst>
          </p:nvPr>
        </p:nvGraphicFramePr>
        <p:xfrm>
          <a:off x="255196" y="2194560"/>
          <a:ext cx="5442567" cy="3974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7364">
                  <a:extLst>
                    <a:ext uri="{9D8B030D-6E8A-4147-A177-3AD203B41FA5}">
                      <a16:colId xmlns:a16="http://schemas.microsoft.com/office/drawing/2014/main" val="467028042"/>
                    </a:ext>
                  </a:extLst>
                </a:gridCol>
                <a:gridCol w="4265203">
                  <a:extLst>
                    <a:ext uri="{9D8B030D-6E8A-4147-A177-3AD203B41FA5}">
                      <a16:colId xmlns:a16="http://schemas.microsoft.com/office/drawing/2014/main" val="3209053268"/>
                    </a:ext>
                  </a:extLst>
                </a:gridCol>
              </a:tblGrid>
              <a:tr h="1741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특징</a:t>
                      </a:r>
                    </a:p>
                  </a:txBody>
                  <a:tcPr marT="7920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최대지역커버문제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시설물의 개수 혹은 예산 비용이 제한 되었을 때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시설물의 서비스 수준을 높이기 위하여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주어진 제약조건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하에서 시설물이 커버하는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수요량을 최대화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하는 위치를 선정하는 현실적인 방법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62684707"/>
                  </a:ext>
                </a:extLst>
              </a:tr>
              <a:tr h="1626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 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선정 이유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분석 목적</a:t>
                      </a:r>
                    </a:p>
                  </a:txBody>
                  <a:tcPr marT="3960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지자체가 원하는 다양한 설치 목적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따라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전문가의 의견을 반영하기에 용의한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유연한</a:t>
                      </a: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모델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을 만들기 위해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lvl="0" indent="0" algn="just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다양한 시나리오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세워 </a:t>
                      </a:r>
                      <a:r>
                        <a:rPr lang="ko-KR" altLang="en-US" sz="14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추가분석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가능한 입지 분석을 하기 위해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18000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72463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가정</a:t>
                      </a:r>
                    </a:p>
                    <a:p>
                      <a:pPr algn="ctr"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T="18000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회수기기의 위치가 일정거리 이내의 수요를 커버한다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</a:txBody>
                  <a:tcPr marT="10800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983330"/>
                  </a:ext>
                </a:extLst>
              </a:tr>
            </a:tbl>
          </a:graphicData>
        </a:graphic>
      </p:graphicFrame>
      <p:pic>
        <p:nvPicPr>
          <p:cNvPr id="11" name="_x351439008">
            <a:extLst>
              <a:ext uri="{FF2B5EF4-FFF2-40B4-BE49-F238E27FC236}">
                <a16:creationId xmlns:a16="http://schemas.microsoft.com/office/drawing/2014/main" id="{368933F3-9120-4E0B-AE1C-22FECB8DA4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299" y="1285777"/>
            <a:ext cx="3429045" cy="20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93229B-634C-440E-820B-31C047CBA433}"/>
              </a:ext>
            </a:extLst>
          </p:cNvPr>
          <p:cNvSpPr/>
          <p:nvPr/>
        </p:nvSpPr>
        <p:spPr>
          <a:xfrm>
            <a:off x="6176897" y="846889"/>
            <a:ext cx="3312160" cy="367405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MCLP</a:t>
            </a:r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formulation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67777-44B7-441A-80FE-12AC894DCDC1}"/>
              </a:ext>
            </a:extLst>
          </p:cNvPr>
          <p:cNvSpPr txBox="1"/>
          <p:nvPr/>
        </p:nvSpPr>
        <p:spPr>
          <a:xfrm>
            <a:off x="6180882" y="3634452"/>
            <a:ext cx="5628141" cy="315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목적 함수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설치 후보 기준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 -&gt;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공공시설 및 공원 좌표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결정 변수 </a:t>
            </a:r>
            <a:endParaRPr lang="en-US" altLang="ko-KR" sz="14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회수기기 설치 대수</a:t>
            </a:r>
            <a:endParaRPr lang="ko-KR" altLang="en-US" sz="14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: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입지점수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현재 회수기기의 위치 특성을 반영한 변수들의 가중치로 만든 입지점수 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 설치 목적에 맞는 가중치로 만들어진 입지점수</a:t>
            </a:r>
            <a:endParaRPr lang="ko-KR" altLang="en-US" sz="14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overed distance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회수기기가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cover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가능한 범위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                              (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300m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500m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700m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)</a:t>
            </a:r>
            <a:endParaRPr lang="en-US" altLang="ko-KR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E9936-4131-4A16-8C08-3D8F21E5D81B}"/>
              </a:ext>
            </a:extLst>
          </p:cNvPr>
          <p:cNvSpPr txBox="1"/>
          <p:nvPr/>
        </p:nvSpPr>
        <p:spPr>
          <a:xfrm>
            <a:off x="9418345" y="1285778"/>
            <a:ext cx="2577924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200" b="1" dirty="0"/>
              <a:t>  I</a:t>
            </a:r>
            <a:r>
              <a:rPr lang="en-US" altLang="ko-KR" sz="1200" dirty="0"/>
              <a:t> = </a:t>
            </a:r>
            <a:r>
              <a:rPr lang="ko-KR" altLang="en-US" sz="1200" dirty="0"/>
              <a:t>수요지점 세트</a:t>
            </a:r>
          </a:p>
          <a:p>
            <a:pPr>
              <a:spcAft>
                <a:spcPts val="300"/>
              </a:spcAft>
            </a:pPr>
            <a:r>
              <a:rPr lang="en-US" altLang="ko-KR" sz="1200" b="1" dirty="0"/>
              <a:t>  J</a:t>
            </a:r>
            <a:r>
              <a:rPr lang="en-US" altLang="ko-KR" sz="1200" dirty="0"/>
              <a:t> = </a:t>
            </a:r>
            <a:r>
              <a:rPr lang="ko-KR" altLang="en-US" sz="1200" dirty="0"/>
              <a:t>시설입지 세트</a:t>
            </a:r>
          </a:p>
          <a:p>
            <a:pPr>
              <a:spcAft>
                <a:spcPts val="300"/>
              </a:spcAft>
            </a:pPr>
            <a:r>
              <a:rPr lang="en-US" altLang="ko-KR" sz="1200" b="1" dirty="0"/>
              <a:t>  </a:t>
            </a:r>
            <a:r>
              <a:rPr lang="en-US" altLang="ko-KR" sz="1200" b="1" dirty="0" err="1"/>
              <a:t>xj</a:t>
            </a:r>
            <a:r>
              <a:rPr lang="en-US" altLang="ko-KR" sz="1200" dirty="0"/>
              <a:t> = 1 </a:t>
            </a:r>
            <a:r>
              <a:rPr lang="ko-KR" altLang="en-US" sz="1200" dirty="0"/>
              <a:t>시설물이 </a:t>
            </a:r>
            <a:r>
              <a:rPr lang="en-US" altLang="ko-KR" sz="1200" dirty="0"/>
              <a:t>j</a:t>
            </a:r>
            <a:r>
              <a:rPr lang="ko-KR" altLang="en-US" sz="1200" dirty="0"/>
              <a:t>에 할당된 경우</a:t>
            </a:r>
          </a:p>
          <a:p>
            <a:pPr>
              <a:spcAft>
                <a:spcPts val="300"/>
              </a:spcAft>
            </a:pPr>
            <a:r>
              <a:rPr lang="en-US" altLang="ko-KR" sz="1200" dirty="0"/>
              <a:t>         , </a:t>
            </a:r>
            <a:r>
              <a:rPr lang="ko-KR" altLang="en-US" sz="1200" dirty="0"/>
              <a:t>그렇지 않은 경우 </a:t>
            </a:r>
            <a:r>
              <a:rPr lang="en-US" altLang="ko-KR" sz="1200" dirty="0"/>
              <a:t>0</a:t>
            </a:r>
            <a:endParaRPr lang="ko-KR" altLang="en-US" sz="1200" dirty="0"/>
          </a:p>
          <a:p>
            <a:pPr>
              <a:spcAft>
                <a:spcPts val="300"/>
              </a:spcAft>
            </a:pPr>
            <a:r>
              <a:rPr lang="en-US" altLang="ko-KR" sz="1200" b="1" dirty="0"/>
              <a:t>  </a:t>
            </a:r>
            <a:r>
              <a:rPr lang="en-US" altLang="ko-KR" sz="1200" b="1" dirty="0" err="1"/>
              <a:t>yj</a:t>
            </a:r>
            <a:r>
              <a:rPr lang="en-US" altLang="ko-KR" sz="1200" dirty="0"/>
              <a:t> = 1 </a:t>
            </a:r>
            <a:r>
              <a:rPr lang="ko-KR" altLang="en-US" sz="1200" dirty="0"/>
              <a:t>수요지점 </a:t>
            </a:r>
            <a:r>
              <a:rPr lang="en-US" altLang="ko-KR" sz="1200" dirty="0" err="1"/>
              <a:t>i</a:t>
            </a:r>
            <a:r>
              <a:rPr lang="ko-KR" altLang="en-US" sz="1200" dirty="0"/>
              <a:t>에 최소 한 개의</a:t>
            </a:r>
            <a:endParaRPr lang="en-US" altLang="ko-KR" sz="1200" dirty="0"/>
          </a:p>
          <a:p>
            <a:pPr>
              <a:spcAft>
                <a:spcPts val="300"/>
              </a:spcAft>
            </a:pPr>
            <a:r>
              <a:rPr lang="en-US" altLang="ko-KR" sz="1200" dirty="0"/>
              <a:t>        </a:t>
            </a:r>
            <a:r>
              <a:rPr lang="ko-KR" altLang="en-US" sz="1200" dirty="0"/>
              <a:t>시설물로 커버되는 경우</a:t>
            </a:r>
            <a:endParaRPr lang="en-US" altLang="ko-KR" sz="1200" dirty="0"/>
          </a:p>
          <a:p>
            <a:pPr>
              <a:spcAft>
                <a:spcPts val="300"/>
              </a:spcAft>
            </a:pPr>
            <a:r>
              <a:rPr lang="en-US" altLang="ko-KR" sz="1200" dirty="0"/>
              <a:t>        , </a:t>
            </a:r>
            <a:r>
              <a:rPr lang="ko-KR" altLang="en-US" sz="1200" dirty="0"/>
              <a:t>그렇지 않은 경우 </a:t>
            </a:r>
            <a:r>
              <a:rPr lang="en-US" altLang="ko-KR" sz="1200" dirty="0"/>
              <a:t>0</a:t>
            </a:r>
            <a:endParaRPr lang="ko-KR" altLang="en-US" sz="1200" dirty="0"/>
          </a:p>
          <a:p>
            <a:pPr>
              <a:spcAft>
                <a:spcPts val="300"/>
              </a:spcAft>
            </a:pPr>
            <a:r>
              <a:rPr lang="en-US" altLang="ko-KR" sz="1200" b="1" dirty="0"/>
              <a:t>  Ni</a:t>
            </a:r>
            <a:r>
              <a:rPr lang="en-US" altLang="ko-KR" sz="1200" dirty="0"/>
              <a:t> = </a:t>
            </a:r>
            <a:r>
              <a:rPr lang="ko-KR" altLang="en-US" sz="1200" dirty="0"/>
              <a:t>수요지를 커버할 수 있는 </a:t>
            </a:r>
            <a:endParaRPr lang="en-US" altLang="ko-KR" sz="1200" dirty="0"/>
          </a:p>
          <a:p>
            <a:pPr>
              <a:spcAft>
                <a:spcPts val="300"/>
              </a:spcAft>
            </a:pPr>
            <a:r>
              <a:rPr lang="en-US" altLang="ko-KR" sz="1200" dirty="0"/>
              <a:t>         </a:t>
            </a:r>
            <a:r>
              <a:rPr lang="ko-KR" altLang="en-US" sz="1200" dirty="0"/>
              <a:t>시설 후보지 집합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94786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6679" y="2592598"/>
            <a:ext cx="3515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06437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4800" dirty="0">
              <a:solidFill>
                <a:srgbClr val="06437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525537" y="3423595"/>
            <a:ext cx="3318218" cy="45719"/>
          </a:xfrm>
          <a:prstGeom prst="rect">
            <a:avLst/>
          </a:prstGeom>
          <a:solidFill>
            <a:srgbClr val="06437B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753D4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7B52C9-5095-4909-A4B5-39870913F1F7}"/>
              </a:ext>
            </a:extLst>
          </p:cNvPr>
          <p:cNvGrpSpPr/>
          <p:nvPr/>
        </p:nvGrpSpPr>
        <p:grpSpPr>
          <a:xfrm>
            <a:off x="4646992" y="-2424"/>
            <a:ext cx="5790379" cy="6858003"/>
            <a:chOff x="4309062" y="17454"/>
            <a:chExt cx="5790379" cy="6858003"/>
          </a:xfrm>
        </p:grpSpPr>
        <p:sp>
          <p:nvSpPr>
            <p:cNvPr id="5" name="직사각형 4"/>
            <p:cNvSpPr/>
            <p:nvPr/>
          </p:nvSpPr>
          <p:spPr>
            <a:xfrm rot="5400000" flipV="1">
              <a:off x="943219" y="3383297"/>
              <a:ext cx="6858003" cy="126317"/>
            </a:xfrm>
            <a:prstGeom prst="rect">
              <a:avLst/>
            </a:prstGeom>
            <a:gradFill>
              <a:gsLst>
                <a:gs pos="0">
                  <a:srgbClr val="06437B"/>
                </a:gs>
                <a:gs pos="74000">
                  <a:srgbClr val="99CC33"/>
                </a:gs>
                <a:gs pos="83000">
                  <a:srgbClr val="99CC33"/>
                </a:gs>
                <a:gs pos="100000">
                  <a:srgbClr val="99CC33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753D4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CC99BA1-C31B-4345-8228-3906B5F246F1}"/>
                </a:ext>
              </a:extLst>
            </p:cNvPr>
            <p:cNvGrpSpPr/>
            <p:nvPr/>
          </p:nvGrpSpPr>
          <p:grpSpPr>
            <a:xfrm>
              <a:off x="4834366" y="282162"/>
              <a:ext cx="5265075" cy="6191603"/>
              <a:chOff x="6046937" y="282162"/>
              <a:chExt cx="5265075" cy="619160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046938" y="1244843"/>
                <a:ext cx="51470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2</a:t>
                </a:r>
                <a:r>
                  <a:rPr lang="en-US" altLang="ko-KR" sz="2000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  </a:t>
                </a:r>
                <a:r>
                  <a:rPr lang="ko-KR" altLang="en-US" sz="2000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수집 및 활용 데이터 정의</a:t>
                </a:r>
                <a:endParaRPr lang="en-US" altLang="ko-KR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046938" y="2207524"/>
                <a:ext cx="47636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3   </a:t>
                </a:r>
                <a:r>
                  <a:rPr lang="ko-KR" altLang="en-US" sz="2000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기초 분석 및 처리</a:t>
                </a:r>
                <a:endParaRPr lang="en-US" altLang="ko-KR" sz="2000" dirty="0">
                  <a:solidFill>
                    <a:srgbClr val="06437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046938" y="3170205"/>
                <a:ext cx="29655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4   </a:t>
                </a:r>
                <a:r>
                  <a:rPr lang="ko-KR" altLang="en-US" sz="2000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입지점수 도출</a:t>
                </a:r>
                <a:endParaRPr lang="en-US" altLang="ko-KR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046938" y="282162"/>
                <a:ext cx="45779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1   </a:t>
                </a:r>
                <a:r>
                  <a:rPr lang="ko-KR" altLang="en-US" sz="2000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분석배경 및 문제 정의</a:t>
                </a:r>
                <a:endParaRPr lang="en-US" altLang="ko-KR" sz="2000" dirty="0">
                  <a:solidFill>
                    <a:srgbClr val="06437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046938" y="4086724"/>
                <a:ext cx="36280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5   </a:t>
                </a:r>
                <a:r>
                  <a:rPr lang="en-US" altLang="ko-KR" sz="2000" dirty="0" err="1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MCLP</a:t>
                </a:r>
                <a:r>
                  <a:rPr lang="en-US" altLang="ko-KR" sz="2000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최적화 모델링</a:t>
                </a:r>
                <a:endParaRPr lang="en-US" altLang="ko-KR" sz="2000" dirty="0">
                  <a:solidFill>
                    <a:srgbClr val="06437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C60A1F-4A93-4F5C-893B-8A9B4D5FE1F2}"/>
                  </a:ext>
                </a:extLst>
              </p:cNvPr>
              <p:cNvSpPr txBox="1"/>
              <p:nvPr/>
            </p:nvSpPr>
            <p:spPr>
              <a:xfrm>
                <a:off x="6046938" y="5091921"/>
                <a:ext cx="36280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6   </a:t>
                </a:r>
                <a:r>
                  <a:rPr lang="ko-KR" altLang="en-US" sz="2000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최종 입지 선정</a:t>
                </a:r>
                <a:endParaRPr lang="en-US" altLang="ko-KR" sz="2000" dirty="0">
                  <a:solidFill>
                    <a:srgbClr val="06437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0E22A0-B6D9-4DD5-9C0E-72B6C08219FF}"/>
                  </a:ext>
                </a:extLst>
              </p:cNvPr>
              <p:cNvSpPr txBox="1"/>
              <p:nvPr/>
            </p:nvSpPr>
            <p:spPr>
              <a:xfrm>
                <a:off x="6046937" y="6073655"/>
                <a:ext cx="52650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Part 7   </a:t>
                </a:r>
                <a:r>
                  <a:rPr lang="ko-KR" altLang="en-US" sz="2000" dirty="0">
                    <a:solidFill>
                      <a:srgbClr val="06437B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서비스 활용 방안 및 기대 효과</a:t>
                </a:r>
                <a:endParaRPr lang="en-US" altLang="ko-KR" sz="2000" dirty="0">
                  <a:solidFill>
                    <a:srgbClr val="06437B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335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15236-9DC6-4E07-A6BD-BBC2B484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Part5</a:t>
            </a:r>
            <a:r>
              <a:rPr lang="en-US" altLang="ko-KR" dirty="0"/>
              <a:t>. </a:t>
            </a:r>
            <a:r>
              <a:rPr lang="en-US" altLang="ko-KR" b="1" dirty="0" err="1"/>
              <a:t>MCLP</a:t>
            </a:r>
            <a:r>
              <a:rPr lang="en-US" altLang="ko-KR" b="1" dirty="0"/>
              <a:t> </a:t>
            </a:r>
            <a:r>
              <a:rPr lang="ko-KR" altLang="en-US" b="1" dirty="0"/>
              <a:t>최적화 모델링</a:t>
            </a:r>
            <a:endParaRPr lang="ko-KR" altLang="en-US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DBCAB6BD-F6F6-4AE5-BC24-15DB51533D7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 t="16354" r="44294" b="24205"/>
          <a:stretch/>
        </p:blipFill>
        <p:spPr>
          <a:xfrm>
            <a:off x="798532" y="1848984"/>
            <a:ext cx="3340378" cy="3348001"/>
          </a:xfrm>
          <a:prstGeom prst="rect">
            <a:avLst/>
          </a:prstGeom>
        </p:spPr>
      </p:pic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85C5DAF5-DD24-4600-B280-B8CCE74E4360}"/>
              </a:ext>
            </a:extLst>
          </p:cNvPr>
          <p:cNvSpPr/>
          <p:nvPr/>
        </p:nvSpPr>
        <p:spPr>
          <a:xfrm>
            <a:off x="1967580" y="3236993"/>
            <a:ext cx="190668" cy="1754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89355E1B-4D97-4971-A21E-7B8AE20B1F18}"/>
              </a:ext>
            </a:extLst>
          </p:cNvPr>
          <p:cNvSpPr/>
          <p:nvPr/>
        </p:nvSpPr>
        <p:spPr>
          <a:xfrm>
            <a:off x="3577397" y="4182669"/>
            <a:ext cx="190668" cy="1754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4434B13-EC9F-4FA5-A86C-D839AE809C4C}"/>
              </a:ext>
            </a:extLst>
          </p:cNvPr>
          <p:cNvSpPr/>
          <p:nvPr/>
        </p:nvSpPr>
        <p:spPr>
          <a:xfrm>
            <a:off x="2833496" y="3412400"/>
            <a:ext cx="1718649" cy="17184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A77754F-438C-4FB8-8CF6-EB4D6D4C157E}"/>
              </a:ext>
            </a:extLst>
          </p:cNvPr>
          <p:cNvSpPr/>
          <p:nvPr/>
        </p:nvSpPr>
        <p:spPr>
          <a:xfrm>
            <a:off x="991689" y="6078978"/>
            <a:ext cx="190668" cy="1754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1320246-C8A3-4D8A-A494-BE15AE2D2255}"/>
              </a:ext>
            </a:extLst>
          </p:cNvPr>
          <p:cNvSpPr/>
          <p:nvPr/>
        </p:nvSpPr>
        <p:spPr>
          <a:xfrm>
            <a:off x="1035927" y="5651744"/>
            <a:ext cx="95481" cy="95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E9D74FC-5337-4F58-9B73-6F04DF3CED4A}"/>
              </a:ext>
            </a:extLst>
          </p:cNvPr>
          <p:cNvSpPr/>
          <p:nvPr/>
        </p:nvSpPr>
        <p:spPr>
          <a:xfrm>
            <a:off x="1203590" y="2487464"/>
            <a:ext cx="1718649" cy="17184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2E1BD-C312-4CA9-98DD-77B483B43A24}"/>
              </a:ext>
            </a:extLst>
          </p:cNvPr>
          <p:cNvSpPr txBox="1"/>
          <p:nvPr/>
        </p:nvSpPr>
        <p:spPr>
          <a:xfrm>
            <a:off x="1231294" y="5586592"/>
            <a:ext cx="3381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격자 중심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Point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할당된 입지점수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 또는 최종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설비의 위치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36630D3-7DFD-4DD6-8EF2-9EACB9852A03}"/>
              </a:ext>
            </a:extLst>
          </p:cNvPr>
          <p:cNvCxnSpPr>
            <a:cxnSpLocks/>
          </p:cNvCxnSpPr>
          <p:nvPr/>
        </p:nvCxnSpPr>
        <p:spPr>
          <a:xfrm flipV="1">
            <a:off x="2064732" y="2634506"/>
            <a:ext cx="451656" cy="7122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AAB80B9-D66E-42CD-BB52-2CB61E04B6E7}"/>
              </a:ext>
            </a:extLst>
          </p:cNvPr>
          <p:cNvCxnSpPr>
            <a:cxnSpLocks/>
          </p:cNvCxnSpPr>
          <p:nvPr/>
        </p:nvCxnSpPr>
        <p:spPr>
          <a:xfrm>
            <a:off x="2290559" y="3084466"/>
            <a:ext cx="204776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14010C-D032-4F17-B8D5-2D58040631C9}"/>
              </a:ext>
            </a:extLst>
          </p:cNvPr>
          <p:cNvSpPr txBox="1"/>
          <p:nvPr/>
        </p:nvSpPr>
        <p:spPr>
          <a:xfrm>
            <a:off x="4354577" y="2938686"/>
            <a:ext cx="2082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 distance</a:t>
            </a: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수요 범위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F3F7B-F8A6-496D-8850-41E347E2C057}"/>
              </a:ext>
            </a:extLst>
          </p:cNvPr>
          <p:cNvSpPr txBox="1"/>
          <p:nvPr/>
        </p:nvSpPr>
        <p:spPr>
          <a:xfrm>
            <a:off x="6341722" y="1675732"/>
            <a:ext cx="5368956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나눔스퀘어 Light"/>
                <a:ea typeface="나눔스퀘어" panose="020B0600000101010101" pitchFamily="50" charset="-127"/>
              </a:rPr>
              <a:t>MCLP</a:t>
            </a:r>
            <a:r>
              <a:rPr lang="ko-KR" altLang="en-US" sz="1600" dirty="0">
                <a:latin typeface="나눔스퀘어 Light"/>
                <a:ea typeface="나눔스퀘어" panose="020B0600000101010101" pitchFamily="50" charset="-127"/>
              </a:rPr>
              <a:t> 최적화 방법론을 활용하여</a:t>
            </a:r>
            <a:endParaRPr lang="en-US" altLang="ko-KR" sz="1600" dirty="0">
              <a:latin typeface="나눔스퀘어 Light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Light"/>
                <a:ea typeface="나눔스퀘어" panose="020B0600000101010101" pitchFamily="50" charset="-127"/>
              </a:rPr>
              <a:t>지자체가 원하는 </a:t>
            </a:r>
            <a:r>
              <a:rPr lang="ko-KR" altLang="en-US" sz="1600" b="1" dirty="0">
                <a:latin typeface="나눔스퀘어 Light"/>
                <a:ea typeface="나눔스퀘어" panose="020B0600000101010101" pitchFamily="50" charset="-127"/>
              </a:rPr>
              <a:t>다양한 설치 목적</a:t>
            </a:r>
            <a:r>
              <a:rPr lang="ko-KR" altLang="en-US" sz="1600" dirty="0">
                <a:latin typeface="나눔스퀘어 Light"/>
                <a:ea typeface="나눔스퀘어" panose="020B0600000101010101" pitchFamily="50" charset="-127"/>
              </a:rPr>
              <a:t>에 따른 </a:t>
            </a:r>
            <a:endParaRPr lang="en-US" altLang="ko-KR" sz="1600" dirty="0">
              <a:latin typeface="나눔스퀘어 Light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Light"/>
                <a:ea typeface="나눔스퀘어" panose="020B0600000101010101" pitchFamily="50" charset="-127"/>
              </a:rPr>
              <a:t>세가지 시나리오를 선정하여 입지 제안</a:t>
            </a:r>
            <a:r>
              <a:rPr lang="en-US" altLang="ko-KR" sz="1600" dirty="0">
                <a:latin typeface="나눔스퀘어 Light"/>
                <a:ea typeface="나눔스퀘어" panose="020B0600000101010101" pitchFamily="50" charset="-127"/>
              </a:rPr>
              <a:t>..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257DB8-2048-4A6E-BCAA-684029CE4181}"/>
              </a:ext>
            </a:extLst>
          </p:cNvPr>
          <p:cNvSpPr/>
          <p:nvPr/>
        </p:nvSpPr>
        <p:spPr>
          <a:xfrm>
            <a:off x="398122" y="874712"/>
            <a:ext cx="5368956" cy="478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MCLP</a:t>
            </a:r>
            <a:endParaRPr lang="ko-KR" altLang="en-US" sz="20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A98FA7-CE49-4A46-AF67-AB376385BEA3}"/>
              </a:ext>
            </a:extLst>
          </p:cNvPr>
          <p:cNvSpPr/>
          <p:nvPr/>
        </p:nvSpPr>
        <p:spPr>
          <a:xfrm>
            <a:off x="6341721" y="874711"/>
            <a:ext cx="5368956" cy="478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</a:t>
            </a:r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MCLP</a:t>
            </a:r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모델링 방향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9E8339B-8EDC-4052-85CE-84577AC8A765}"/>
              </a:ext>
            </a:extLst>
          </p:cNvPr>
          <p:cNvSpPr/>
          <p:nvPr/>
        </p:nvSpPr>
        <p:spPr>
          <a:xfrm>
            <a:off x="2090789" y="2590006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BDF754C-1CA6-4D17-9812-D7383DCD1723}"/>
              </a:ext>
            </a:extLst>
          </p:cNvPr>
          <p:cNvSpPr/>
          <p:nvPr/>
        </p:nvSpPr>
        <p:spPr>
          <a:xfrm>
            <a:off x="1532355" y="2592998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4552BBD-68EF-42B2-865E-0EDCA882371F}"/>
              </a:ext>
            </a:extLst>
          </p:cNvPr>
          <p:cNvSpPr/>
          <p:nvPr/>
        </p:nvSpPr>
        <p:spPr>
          <a:xfrm>
            <a:off x="1551612" y="3142906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666AA26-CD21-4BF5-A4BB-70BD705027C5}"/>
              </a:ext>
            </a:extLst>
          </p:cNvPr>
          <p:cNvSpPr/>
          <p:nvPr/>
        </p:nvSpPr>
        <p:spPr>
          <a:xfrm>
            <a:off x="2099404" y="3149373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4439612-0DB5-455B-84F6-A210BB240852}"/>
              </a:ext>
            </a:extLst>
          </p:cNvPr>
          <p:cNvSpPr/>
          <p:nvPr/>
        </p:nvSpPr>
        <p:spPr>
          <a:xfrm>
            <a:off x="1551612" y="3692814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3D806F2-EBA2-4E2A-9DED-45ADF9B989BB}"/>
              </a:ext>
            </a:extLst>
          </p:cNvPr>
          <p:cNvSpPr/>
          <p:nvPr/>
        </p:nvSpPr>
        <p:spPr>
          <a:xfrm>
            <a:off x="2090789" y="3686954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C9869B9-2883-4510-9FBC-74453AFC2695}"/>
              </a:ext>
            </a:extLst>
          </p:cNvPr>
          <p:cNvSpPr/>
          <p:nvPr/>
        </p:nvSpPr>
        <p:spPr>
          <a:xfrm>
            <a:off x="2666698" y="3125751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B5EA795-0305-4DB9-9ACF-CDADF85B22A5}"/>
              </a:ext>
            </a:extLst>
          </p:cNvPr>
          <p:cNvSpPr/>
          <p:nvPr/>
        </p:nvSpPr>
        <p:spPr>
          <a:xfrm>
            <a:off x="2644900" y="3692814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D8C85D9-6785-4CD2-9451-03044EEB2832}"/>
              </a:ext>
            </a:extLst>
          </p:cNvPr>
          <p:cNvSpPr/>
          <p:nvPr/>
        </p:nvSpPr>
        <p:spPr>
          <a:xfrm>
            <a:off x="3199488" y="3681469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3835B1D-25CB-48C0-9B4E-316762A18AA5}"/>
              </a:ext>
            </a:extLst>
          </p:cNvPr>
          <p:cNvSpPr/>
          <p:nvPr/>
        </p:nvSpPr>
        <p:spPr>
          <a:xfrm>
            <a:off x="3768065" y="3681469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1328AF7-A6B0-41EA-9F62-A171269D3F8D}"/>
              </a:ext>
            </a:extLst>
          </p:cNvPr>
          <p:cNvSpPr/>
          <p:nvPr/>
        </p:nvSpPr>
        <p:spPr>
          <a:xfrm>
            <a:off x="3774912" y="4236469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7822DC0-C71F-4DF0-9C12-5BA9841B6A1F}"/>
              </a:ext>
            </a:extLst>
          </p:cNvPr>
          <p:cNvSpPr/>
          <p:nvPr/>
        </p:nvSpPr>
        <p:spPr>
          <a:xfrm>
            <a:off x="3768065" y="4779498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C2495F7-4ECE-43BE-85A8-15217F9EFCC5}"/>
              </a:ext>
            </a:extLst>
          </p:cNvPr>
          <p:cNvSpPr/>
          <p:nvPr/>
        </p:nvSpPr>
        <p:spPr>
          <a:xfrm>
            <a:off x="3199488" y="4779498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FEE0049-9100-48A4-B9A9-8CB9DDE66C91}"/>
              </a:ext>
            </a:extLst>
          </p:cNvPr>
          <p:cNvSpPr/>
          <p:nvPr/>
        </p:nvSpPr>
        <p:spPr>
          <a:xfrm>
            <a:off x="3206044" y="4231003"/>
            <a:ext cx="199770" cy="19812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C86736-5B6F-42FD-AC5B-5AA0BE3AB70A}"/>
              </a:ext>
            </a:extLst>
          </p:cNvPr>
          <p:cNvSpPr/>
          <p:nvPr/>
        </p:nvSpPr>
        <p:spPr>
          <a:xfrm>
            <a:off x="6452849" y="3282277"/>
            <a:ext cx="5158067" cy="3315699"/>
          </a:xfrm>
          <a:prstGeom prst="rect">
            <a:avLst/>
          </a:prstGeom>
          <a:noFill/>
          <a:ln w="5715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입지 제안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1.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서울시 내 설치 대수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수요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범위별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 입지 제안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Light"/>
              <a:ea typeface="나눔스퀘어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Light"/>
              <a:ea typeface="나눔스퀘어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입지 제안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2.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우선적으로 설치가 필요한 구들 선정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Light"/>
              <a:ea typeface="나눔스퀘어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           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강서구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 2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)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송파구 별 입지 제안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Light"/>
              <a:ea typeface="나눔스퀘어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Light"/>
              <a:ea typeface="나눔스퀘어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입지 제안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3.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우선 설치 구들을 기준으로 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Light"/>
              <a:ea typeface="나눔스퀘어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                현재 회수기기의 위치 특성 이외의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Light"/>
              <a:ea typeface="나눔스퀘어" panose="020B0600000101010101" pitchFamily="50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            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특정 목적에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Light"/>
                <a:ea typeface="나눔스퀘어" panose="020B0600000101010101" pitchFamily="50" charset="-127"/>
                <a:cs typeface="+mn-cs"/>
              </a:rPr>
              <a:t>따른 입지 제안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Light"/>
              <a:ea typeface="나눔스퀘어" panose="020B0600000101010101" pitchFamily="50" charset="-127"/>
              <a:cs typeface="+mn-cs"/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40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720AC8-36BE-476C-8CA5-901DD783A8C1}"/>
              </a:ext>
            </a:extLst>
          </p:cNvPr>
          <p:cNvSpPr/>
          <p:nvPr/>
        </p:nvSpPr>
        <p:spPr>
          <a:xfrm>
            <a:off x="5219509" y="233247"/>
            <a:ext cx="4005772" cy="3379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87B427-3421-4A8A-A8FA-9FD1DC81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597"/>
            <a:ext cx="9448800" cy="599440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Part5</a:t>
            </a:r>
            <a:r>
              <a:rPr lang="en-US" altLang="ko-KR" dirty="0"/>
              <a:t>. </a:t>
            </a:r>
            <a:r>
              <a:rPr lang="en-US" altLang="ko-KR" b="1" dirty="0" err="1"/>
              <a:t>MCLP</a:t>
            </a:r>
            <a:r>
              <a:rPr lang="en-US" altLang="ko-KR" b="1" dirty="0"/>
              <a:t> </a:t>
            </a:r>
            <a:r>
              <a:rPr lang="ko-KR" altLang="en-US" b="1" dirty="0"/>
              <a:t>최적화 모델링 및 입지 선정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수요충족도 별 </a:t>
            </a:r>
            <a:r>
              <a:rPr lang="en-US" altLang="ko-KR" sz="2000" b="1" dirty="0"/>
              <a:t>K, covered distance </a:t>
            </a:r>
            <a:r>
              <a:rPr lang="ko-KR" altLang="en-US" sz="2000" b="1" dirty="0"/>
              <a:t>분석</a:t>
            </a:r>
            <a:endParaRPr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863ED0-2827-4B96-A021-8F4F3924B8B3}"/>
                  </a:ext>
                </a:extLst>
              </p:cNvPr>
              <p:cNvSpPr txBox="1"/>
              <p:nvPr/>
            </p:nvSpPr>
            <p:spPr>
              <a:xfrm>
                <a:off x="4481899" y="1434238"/>
                <a:ext cx="6308789" cy="1898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Y</a:t>
                </a:r>
                <a:r>
                  <a:rPr lang="ko-KR" altLang="en-US" sz="1600" dirty="0"/>
                  <a:t>축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커버비율 </a:t>
                </a:r>
                <a:r>
                  <a:rPr lang="en-US" altLang="ko-KR" sz="1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실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제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커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범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위</m:t>
                        </m:r>
                      </m:num>
                      <m:den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체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수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요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(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총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입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지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점</m:t>
                        </m:r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수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/>
                  <a:t>X</a:t>
                </a:r>
                <a:r>
                  <a:rPr lang="ko-KR" altLang="en-US" sz="1600" dirty="0"/>
                  <a:t>축 </a:t>
                </a:r>
                <a:r>
                  <a:rPr lang="en-US" altLang="ko-KR" sz="1600" dirty="0"/>
                  <a:t>: </a:t>
                </a:r>
                <a:r>
                  <a:rPr lang="ko-KR" altLang="en-US" sz="1600" dirty="0"/>
                  <a:t>회수기기 설치 대수 </a:t>
                </a:r>
                <a:r>
                  <a:rPr lang="en-US" altLang="ko-KR" sz="1600" dirty="0"/>
                  <a:t>(K)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/>
                  <a:t>최대 효용을 낼 수 있는 최적의 </a:t>
                </a:r>
                <a:r>
                  <a:rPr lang="en-US" altLang="ko-KR" sz="1600" dirty="0"/>
                  <a:t>K</a:t>
                </a:r>
                <a:r>
                  <a:rPr lang="ko-KR" altLang="en-US" sz="1600" dirty="0"/>
                  <a:t>값 제시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863ED0-2827-4B96-A021-8F4F3924B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99" y="1434238"/>
                <a:ext cx="6308789" cy="1898020"/>
              </a:xfrm>
              <a:prstGeom prst="rect">
                <a:avLst/>
              </a:prstGeom>
              <a:blipFill>
                <a:blip r:embed="rId3"/>
                <a:stretch>
                  <a:fillRect l="-483" b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155D9D2-5E9F-4248-B5D3-2AB9BE723E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5" y="1034128"/>
            <a:ext cx="2798546" cy="172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7FEFF8-274D-4790-BD1B-48CAC50668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5" y="2940080"/>
            <a:ext cx="2798546" cy="172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B8EE3E-64BB-46F9-984B-E7FE1C457002}"/>
              </a:ext>
            </a:extLst>
          </p:cNvPr>
          <p:cNvSpPr txBox="1"/>
          <p:nvPr/>
        </p:nvSpPr>
        <p:spPr>
          <a:xfrm>
            <a:off x="4121076" y="1034128"/>
            <a:ext cx="75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내 수요 거리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(covered distance)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 설치 대수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 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0A1DBC-CC0F-4169-BAA8-26566ADDEB46}"/>
              </a:ext>
            </a:extLst>
          </p:cNvPr>
          <p:cNvSpPr/>
          <p:nvPr/>
        </p:nvSpPr>
        <p:spPr>
          <a:xfrm>
            <a:off x="489409" y="902476"/>
            <a:ext cx="3156423" cy="5746802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F79EB1F-6EDC-4C9A-AB7C-4FB2A75D3A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5" y="4824688"/>
            <a:ext cx="2798546" cy="172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8FCB42-5B58-479B-A569-0EAB67306E54}"/>
              </a:ext>
            </a:extLst>
          </p:cNvPr>
          <p:cNvSpPr txBox="1"/>
          <p:nvPr/>
        </p:nvSpPr>
        <p:spPr>
          <a:xfrm>
            <a:off x="1112477" y="4983648"/>
            <a:ext cx="30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 distance = </a:t>
            </a:r>
            <a:r>
              <a:rPr lang="en-US" altLang="ko-KR" sz="1200" dirty="0" err="1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700m</a:t>
            </a:r>
            <a:endParaRPr lang="ko-KR" altLang="en-US" sz="1200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A4356-4EF7-4E3F-987E-D23DE7FFD740}"/>
              </a:ext>
            </a:extLst>
          </p:cNvPr>
          <p:cNvSpPr txBox="1"/>
          <p:nvPr/>
        </p:nvSpPr>
        <p:spPr>
          <a:xfrm>
            <a:off x="1112479" y="1097370"/>
            <a:ext cx="30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 distance = </a:t>
            </a:r>
            <a:r>
              <a:rPr lang="en-US" altLang="ko-KR" sz="1200" dirty="0" err="1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300m</a:t>
            </a:r>
            <a:endParaRPr lang="ko-KR" altLang="en-US" sz="1200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5E545-3909-4DFA-B36E-E3EE25ED2BE9}"/>
              </a:ext>
            </a:extLst>
          </p:cNvPr>
          <p:cNvSpPr txBox="1"/>
          <p:nvPr/>
        </p:nvSpPr>
        <p:spPr>
          <a:xfrm>
            <a:off x="1112478" y="3040509"/>
            <a:ext cx="3092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 distance = </a:t>
            </a:r>
            <a:r>
              <a:rPr lang="en-US" altLang="ko-KR" sz="1200" dirty="0" err="1">
                <a:solidFill>
                  <a:srgbClr val="00206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500m</a:t>
            </a:r>
            <a:endParaRPr lang="ko-KR" altLang="en-US" sz="1200" dirty="0">
              <a:solidFill>
                <a:srgbClr val="00206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2B42C5E-C5A7-4C76-876C-94342EFFCA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116" t="20913" r="16833" b="4452"/>
          <a:stretch/>
        </p:blipFill>
        <p:spPr>
          <a:xfrm>
            <a:off x="3727285" y="3455810"/>
            <a:ext cx="4116980" cy="33205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5B113EAD-988E-4A22-BA38-B5122E788B5E}"/>
              </a:ext>
            </a:extLst>
          </p:cNvPr>
          <p:cNvSpPr/>
          <p:nvPr/>
        </p:nvSpPr>
        <p:spPr>
          <a:xfrm>
            <a:off x="2098100" y="4462113"/>
            <a:ext cx="316992" cy="276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782A55A-E4F7-4DE3-B9A0-012E84671869}"/>
              </a:ext>
            </a:extLst>
          </p:cNvPr>
          <p:cNvSpPr/>
          <p:nvPr/>
        </p:nvSpPr>
        <p:spPr>
          <a:xfrm>
            <a:off x="1646996" y="6334220"/>
            <a:ext cx="316992" cy="276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6C4D1-06A6-4310-835C-8015BF9A6BF9}"/>
              </a:ext>
            </a:extLst>
          </p:cNvPr>
          <p:cNvSpPr txBox="1"/>
          <p:nvPr/>
        </p:nvSpPr>
        <p:spPr>
          <a:xfrm>
            <a:off x="7124348" y="3646584"/>
            <a:ext cx="232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Covered distance = </a:t>
            </a:r>
            <a:r>
              <a:rPr lang="en-US" altLang="ko-KR" sz="1200" dirty="0" err="1"/>
              <a:t>500m</a:t>
            </a:r>
            <a:endParaRPr lang="en-US" altLang="ko-KR" sz="1200" dirty="0"/>
          </a:p>
          <a:p>
            <a:r>
              <a:rPr lang="en-US" altLang="ko-KR" sz="1200" dirty="0"/>
              <a:t>K = 300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59A83547-EC6E-4EA1-899C-57A0C9CFA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33293"/>
              </p:ext>
            </p:extLst>
          </p:nvPr>
        </p:nvGraphicFramePr>
        <p:xfrm>
          <a:off x="7885876" y="4268062"/>
          <a:ext cx="3984561" cy="231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5519">
                  <a:extLst>
                    <a:ext uri="{9D8B030D-6E8A-4147-A177-3AD203B41FA5}">
                      <a16:colId xmlns:a16="http://schemas.microsoft.com/office/drawing/2014/main" val="3225824685"/>
                    </a:ext>
                  </a:extLst>
                </a:gridCol>
                <a:gridCol w="1022899">
                  <a:extLst>
                    <a:ext uri="{9D8B030D-6E8A-4147-A177-3AD203B41FA5}">
                      <a16:colId xmlns:a16="http://schemas.microsoft.com/office/drawing/2014/main" val="4131894239"/>
                    </a:ext>
                  </a:extLst>
                </a:gridCol>
                <a:gridCol w="1996143">
                  <a:extLst>
                    <a:ext uri="{9D8B030D-6E8A-4147-A177-3AD203B41FA5}">
                      <a16:colId xmlns:a16="http://schemas.microsoft.com/office/drawing/2014/main" val="1195706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경도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위도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최종 입지 선정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127.0384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37.4909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강남구 도곡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동 </a:t>
                      </a:r>
                      <a:r>
                        <a:rPr lang="en-US" altLang="ko-KR" sz="1200" dirty="0"/>
                        <a:t>548-10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12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127.0517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37.47882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강남구 개포</a:t>
                      </a:r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동 </a:t>
                      </a:r>
                      <a:r>
                        <a:rPr lang="en-US" altLang="ko-KR" sz="1200" dirty="0"/>
                        <a:t>1211~4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38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127.0568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37.49324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강남구 대치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동 </a:t>
                      </a:r>
                      <a:r>
                        <a:rPr lang="en-US" altLang="ko-KR" sz="1200" dirty="0"/>
                        <a:t>646-2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091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…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… 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… </a:t>
                      </a:r>
                      <a:endParaRPr lang="ko-KR" altLang="en-US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817102"/>
                  </a:ext>
                </a:extLst>
              </a:tr>
              <a:tr h="3443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127.0872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37.59984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중랑구 상봉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동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 err="1"/>
                        <a:t>상봉중앙로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길 </a:t>
                      </a:r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87059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2604C0-08DF-49DE-A626-CDC35CAC6C4C}"/>
              </a:ext>
            </a:extLst>
          </p:cNvPr>
          <p:cNvSpPr/>
          <p:nvPr/>
        </p:nvSpPr>
        <p:spPr>
          <a:xfrm>
            <a:off x="508458" y="2762128"/>
            <a:ext cx="3132503" cy="2062560"/>
          </a:xfrm>
          <a:prstGeom prst="rect">
            <a:avLst/>
          </a:prstGeom>
          <a:noFill/>
          <a:ln w="381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8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CACF636E-0E50-458F-B63C-77DE703B6BF8}"/>
              </a:ext>
            </a:extLst>
          </p:cNvPr>
          <p:cNvGrpSpPr/>
          <p:nvPr/>
        </p:nvGrpSpPr>
        <p:grpSpPr>
          <a:xfrm>
            <a:off x="281200" y="1594074"/>
            <a:ext cx="3009015" cy="2494005"/>
            <a:chOff x="239338" y="1536439"/>
            <a:chExt cx="3009015" cy="249400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BC9575-C460-4557-B4EF-502D4122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22" y="1536439"/>
              <a:ext cx="3001431" cy="2494005"/>
            </a:xfrm>
            <a:prstGeom prst="rect">
              <a:avLst/>
            </a:prstGeom>
          </p:spPr>
        </p:pic>
        <p:pic>
          <p:nvPicPr>
            <p:cNvPr id="68" name="그림 67" descr="지도이(가) 표시된 사진&#10;&#10;자동 생성된 설명">
              <a:extLst>
                <a:ext uri="{FF2B5EF4-FFF2-40B4-BE49-F238E27FC236}">
                  <a16:creationId xmlns:a16="http://schemas.microsoft.com/office/drawing/2014/main" id="{78C569CC-A65D-4629-A312-8D5CFA755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115" t="21651" r="5280" b="73747"/>
            <a:stretch/>
          </p:blipFill>
          <p:spPr>
            <a:xfrm>
              <a:off x="239338" y="1536439"/>
              <a:ext cx="1293029" cy="315637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A9308DA-1F6B-4A20-BF47-B1F5984F6BB2}"/>
              </a:ext>
            </a:extLst>
          </p:cNvPr>
          <p:cNvSpPr/>
          <p:nvPr/>
        </p:nvSpPr>
        <p:spPr>
          <a:xfrm>
            <a:off x="5345413" y="3904364"/>
            <a:ext cx="6708644" cy="2840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1C71C1-7E96-4D95-8CEF-D19996FBAB18}"/>
              </a:ext>
            </a:extLst>
          </p:cNvPr>
          <p:cNvSpPr/>
          <p:nvPr/>
        </p:nvSpPr>
        <p:spPr>
          <a:xfrm>
            <a:off x="5339660" y="994265"/>
            <a:ext cx="6708644" cy="2840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6720AC8-36BE-476C-8CA5-901DD783A8C1}"/>
              </a:ext>
            </a:extLst>
          </p:cNvPr>
          <p:cNvSpPr/>
          <p:nvPr/>
        </p:nvSpPr>
        <p:spPr>
          <a:xfrm>
            <a:off x="3187552" y="219129"/>
            <a:ext cx="2105808" cy="33792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87B427-3421-4A8A-A8FA-9FD1DC81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597"/>
            <a:ext cx="6618070" cy="599440"/>
          </a:xfrm>
        </p:spPr>
        <p:txBody>
          <a:bodyPr/>
          <a:lstStyle/>
          <a:p>
            <a:r>
              <a:rPr lang="en-US" altLang="ko-KR" dirty="0" err="1"/>
              <a:t>Part6</a:t>
            </a:r>
            <a:r>
              <a:rPr lang="en-US" altLang="ko-KR" dirty="0"/>
              <a:t>. </a:t>
            </a:r>
            <a:r>
              <a:rPr lang="ko-KR" altLang="en-US" b="1" dirty="0"/>
              <a:t>최종 입지 선정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구별 설치 우선 순위</a:t>
            </a:r>
            <a:r>
              <a:rPr lang="en-US" altLang="ko-KR" sz="2000" b="1" dirty="0"/>
              <a:t> 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5E545-3909-4DFA-B36E-E3EE25ED2BE9}"/>
              </a:ext>
            </a:extLst>
          </p:cNvPr>
          <p:cNvSpPr txBox="1"/>
          <p:nvPr/>
        </p:nvSpPr>
        <p:spPr>
          <a:xfrm>
            <a:off x="287866" y="4427570"/>
            <a:ext cx="4884830" cy="192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현재 대부분의 회수 기기는 </a:t>
            </a:r>
            <a:r>
              <a:rPr lang="ko-KR" altLang="en-US" sz="1650" b="1" dirty="0"/>
              <a:t>서울시 모든 구가 아닌 특정 지자체</a:t>
            </a:r>
            <a:r>
              <a:rPr lang="ko-KR" altLang="en-US" sz="1600" dirty="0"/>
              <a:t>와 계약하여 설치가 됨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우선 설치 되어야 할 구들을 선정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    </a:t>
            </a:r>
            <a:r>
              <a:rPr lang="en-US" altLang="ko-KR" sz="1600" b="1" dirty="0"/>
              <a:t>= </a:t>
            </a:r>
            <a:r>
              <a:rPr lang="ko-KR" altLang="en-US" sz="1650" b="1" dirty="0"/>
              <a:t>입지점수</a:t>
            </a:r>
            <a:r>
              <a:rPr lang="en-US" altLang="ko-KR" sz="1650" b="1" dirty="0"/>
              <a:t>(</a:t>
            </a:r>
            <a:r>
              <a:rPr lang="ko-KR" altLang="en-US" sz="1650" b="1" dirty="0"/>
              <a:t>수요</a:t>
            </a:r>
            <a:r>
              <a:rPr lang="en-US" altLang="ko-KR" sz="1650" b="1" dirty="0"/>
              <a:t>)</a:t>
            </a:r>
            <a:r>
              <a:rPr lang="ko-KR" altLang="en-US" sz="1650" b="1" dirty="0"/>
              <a:t>가 높은 구</a:t>
            </a:r>
            <a:endParaRPr lang="en-US" altLang="ko-KR" sz="165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/>
              <a:t>수요가 높은 </a:t>
            </a:r>
            <a:r>
              <a:rPr lang="en-US" altLang="ko-KR" sz="1600" dirty="0" err="1"/>
              <a:t>Top2</a:t>
            </a:r>
            <a:r>
              <a:rPr lang="ko-KR" altLang="en-US" sz="1600" dirty="0"/>
              <a:t>구의 입지 제안 </a:t>
            </a:r>
            <a:r>
              <a:rPr lang="en-US" altLang="ko-KR" sz="1600" dirty="0"/>
              <a:t>(</a:t>
            </a:r>
            <a:r>
              <a:rPr lang="ko-KR" altLang="en-US" sz="1600" dirty="0"/>
              <a:t>강서</a:t>
            </a:r>
            <a:r>
              <a:rPr lang="en-US" altLang="ko-KR" sz="1600" dirty="0"/>
              <a:t>, </a:t>
            </a:r>
            <a:r>
              <a:rPr lang="ko-KR" altLang="en-US" sz="1600" dirty="0"/>
              <a:t>송파</a:t>
            </a:r>
            <a:r>
              <a:rPr lang="en-US" altLang="ko-KR" sz="16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B8EE3E-64BB-46F9-984B-E7FE1C457002}"/>
              </a:ext>
            </a:extLst>
          </p:cNvPr>
          <p:cNvSpPr txBox="1"/>
          <p:nvPr/>
        </p:nvSpPr>
        <p:spPr>
          <a:xfrm>
            <a:off x="273735" y="902266"/>
            <a:ext cx="457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구별 설치 우선 순위 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111EF66-CE5F-44B3-A7D3-7BFC29362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6823"/>
              </p:ext>
            </p:extLst>
          </p:nvPr>
        </p:nvGraphicFramePr>
        <p:xfrm>
          <a:off x="3421762" y="1782554"/>
          <a:ext cx="1456101" cy="2052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4225">
                  <a:extLst>
                    <a:ext uri="{9D8B030D-6E8A-4147-A177-3AD203B41FA5}">
                      <a16:colId xmlns:a16="http://schemas.microsoft.com/office/drawing/2014/main" val="3960121906"/>
                    </a:ext>
                  </a:extLst>
                </a:gridCol>
                <a:gridCol w="402301">
                  <a:extLst>
                    <a:ext uri="{9D8B030D-6E8A-4147-A177-3AD203B41FA5}">
                      <a16:colId xmlns:a16="http://schemas.microsoft.com/office/drawing/2014/main" val="389950771"/>
                    </a:ext>
                  </a:extLst>
                </a:gridCol>
                <a:gridCol w="649575">
                  <a:extLst>
                    <a:ext uri="{9D8B030D-6E8A-4147-A177-3AD203B41FA5}">
                      <a16:colId xmlns:a16="http://schemas.microsoft.com/office/drawing/2014/main" val="3267155437"/>
                    </a:ext>
                  </a:extLst>
                </a:gridCol>
              </a:tblGrid>
              <a:tr h="2280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순위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구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수요 합계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482047"/>
                  </a:ext>
                </a:extLst>
              </a:tr>
              <a:tr h="22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강서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310.9961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511407"/>
                  </a:ext>
                </a:extLst>
              </a:tr>
              <a:tr h="22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송파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304.2380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398833"/>
                  </a:ext>
                </a:extLst>
              </a:tr>
              <a:tr h="22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강남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294.0745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918318"/>
                  </a:ext>
                </a:extLst>
              </a:tr>
              <a:tr h="22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관악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260.8014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859956"/>
                  </a:ext>
                </a:extLst>
              </a:tr>
              <a:tr h="22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노원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236.8843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95098"/>
                  </a:ext>
                </a:extLst>
              </a:tr>
              <a:tr h="22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은평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224.4349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30114"/>
                  </a:ext>
                </a:extLst>
              </a:tr>
              <a:tr h="22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서초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221.4175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174671"/>
                  </a:ext>
                </a:extLst>
              </a:tr>
              <a:tr h="2280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7685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C0976E0E-7277-4462-B181-117DBE388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7" y="1510224"/>
            <a:ext cx="2253765" cy="1490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172DD1-C207-4B01-AA31-42F02CC11EE2}"/>
              </a:ext>
            </a:extLst>
          </p:cNvPr>
          <p:cNvSpPr txBox="1"/>
          <p:nvPr/>
        </p:nvSpPr>
        <p:spPr>
          <a:xfrm>
            <a:off x="5909490" y="1238924"/>
            <a:ext cx="1588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강서구 수요 충족 곡선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00ECA5-F0DC-4D70-B386-AB0F6937B8F0}"/>
              </a:ext>
            </a:extLst>
          </p:cNvPr>
          <p:cNvSpPr txBox="1"/>
          <p:nvPr/>
        </p:nvSpPr>
        <p:spPr>
          <a:xfrm>
            <a:off x="8368684" y="1130724"/>
            <a:ext cx="1174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12</a:t>
            </a:r>
            <a:r>
              <a:rPr lang="ko-KR" altLang="en-US" sz="1100" b="1" dirty="0"/>
              <a:t>개 입지 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856A3A-2B0A-4DA8-8F78-A7CF178C0E75}"/>
              </a:ext>
            </a:extLst>
          </p:cNvPr>
          <p:cNvSpPr txBox="1"/>
          <p:nvPr/>
        </p:nvSpPr>
        <p:spPr>
          <a:xfrm>
            <a:off x="10292412" y="1125019"/>
            <a:ext cx="1174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16</a:t>
            </a:r>
            <a:r>
              <a:rPr lang="ko-KR" altLang="en-US" sz="1100" b="1" dirty="0"/>
              <a:t>개 입지 선정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6CF6817-FFBB-43F4-9C0F-FE00BA9B3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87208"/>
              </p:ext>
            </p:extLst>
          </p:nvPr>
        </p:nvGraphicFramePr>
        <p:xfrm>
          <a:off x="5993536" y="3107230"/>
          <a:ext cx="5588328" cy="576000"/>
        </p:xfrm>
        <a:graphic>
          <a:graphicData uri="http://schemas.openxmlformats.org/drawingml/2006/table">
            <a:tbl>
              <a:tblPr bandRow="1">
                <a:tableStyleId>{5A111915-BE36-4E01-A7E5-04B1672EAD32}</a:tableStyleId>
              </a:tblPr>
              <a:tblGrid>
                <a:gridCol w="1397082">
                  <a:extLst>
                    <a:ext uri="{9D8B030D-6E8A-4147-A177-3AD203B41FA5}">
                      <a16:colId xmlns:a16="http://schemas.microsoft.com/office/drawing/2014/main" val="2220764531"/>
                    </a:ext>
                  </a:extLst>
                </a:gridCol>
                <a:gridCol w="1397082">
                  <a:extLst>
                    <a:ext uri="{9D8B030D-6E8A-4147-A177-3AD203B41FA5}">
                      <a16:colId xmlns:a16="http://schemas.microsoft.com/office/drawing/2014/main" val="4178557255"/>
                    </a:ext>
                  </a:extLst>
                </a:gridCol>
                <a:gridCol w="1397082">
                  <a:extLst>
                    <a:ext uri="{9D8B030D-6E8A-4147-A177-3AD203B41FA5}">
                      <a16:colId xmlns:a16="http://schemas.microsoft.com/office/drawing/2014/main" val="2089107103"/>
                    </a:ext>
                  </a:extLst>
                </a:gridCol>
                <a:gridCol w="1397082">
                  <a:extLst>
                    <a:ext uri="{9D8B030D-6E8A-4147-A177-3AD203B41FA5}">
                      <a16:colId xmlns:a16="http://schemas.microsoft.com/office/drawing/2014/main" val="113720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화곡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동주민센터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화곡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effectLst/>
                        </a:rPr>
                        <a:t>6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동주민센터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염창동주민센터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</a:rPr>
                        <a:t>방그리나작은도서관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226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등촌</a:t>
                      </a:r>
                      <a:r>
                        <a:rPr lang="en-US" altLang="ko-KR" sz="1000" b="0" dirty="0"/>
                        <a:t>3</a:t>
                      </a:r>
                      <a:r>
                        <a:rPr lang="ko-KR" altLang="en-US" sz="1000" b="0" dirty="0"/>
                        <a:t>동 주민센터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방화</a:t>
                      </a:r>
                      <a:r>
                        <a:rPr lang="en-US" altLang="ko-KR" sz="1000" b="0" dirty="0"/>
                        <a:t>1</a:t>
                      </a:r>
                      <a:r>
                        <a:rPr lang="ko-KR" altLang="en-US" sz="1000" b="0" dirty="0"/>
                        <a:t>동주민센터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궁산공원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매화근린공원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003524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3048D3D-EC47-4490-873B-ED2E4A453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7" y="4495001"/>
            <a:ext cx="2253765" cy="14904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5F3F28-942B-49A4-BC92-4A13A0FA4BF1}"/>
              </a:ext>
            </a:extLst>
          </p:cNvPr>
          <p:cNvSpPr txBox="1"/>
          <p:nvPr/>
        </p:nvSpPr>
        <p:spPr>
          <a:xfrm>
            <a:off x="8395666" y="4037407"/>
            <a:ext cx="1174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15</a:t>
            </a:r>
            <a:r>
              <a:rPr lang="ko-KR" altLang="en-US" sz="1100" b="1" dirty="0"/>
              <a:t>개 입지 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76C49B-E77C-4089-90BC-54125D6F8DE6}"/>
              </a:ext>
            </a:extLst>
          </p:cNvPr>
          <p:cNvSpPr txBox="1"/>
          <p:nvPr/>
        </p:nvSpPr>
        <p:spPr>
          <a:xfrm>
            <a:off x="10406960" y="4035155"/>
            <a:ext cx="1174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20</a:t>
            </a:r>
            <a:r>
              <a:rPr lang="ko-KR" altLang="en-US" sz="1100" b="1" dirty="0"/>
              <a:t>개 입지 선정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FC8EE49-50D6-4B88-B2F9-C86C2425D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53116"/>
              </p:ext>
            </p:extLst>
          </p:nvPr>
        </p:nvGraphicFramePr>
        <p:xfrm>
          <a:off x="5993536" y="6131265"/>
          <a:ext cx="5588328" cy="576000"/>
        </p:xfrm>
        <a:graphic>
          <a:graphicData uri="http://schemas.openxmlformats.org/drawingml/2006/table">
            <a:tbl>
              <a:tblPr bandRow="1">
                <a:tableStyleId>{5A111915-BE36-4E01-A7E5-04B1672EAD32}</a:tableStyleId>
              </a:tblPr>
              <a:tblGrid>
                <a:gridCol w="1397082">
                  <a:extLst>
                    <a:ext uri="{9D8B030D-6E8A-4147-A177-3AD203B41FA5}">
                      <a16:colId xmlns:a16="http://schemas.microsoft.com/office/drawing/2014/main" val="2220764531"/>
                    </a:ext>
                  </a:extLst>
                </a:gridCol>
                <a:gridCol w="1397082">
                  <a:extLst>
                    <a:ext uri="{9D8B030D-6E8A-4147-A177-3AD203B41FA5}">
                      <a16:colId xmlns:a16="http://schemas.microsoft.com/office/drawing/2014/main" val="4178557255"/>
                    </a:ext>
                  </a:extLst>
                </a:gridCol>
                <a:gridCol w="1397082">
                  <a:extLst>
                    <a:ext uri="{9D8B030D-6E8A-4147-A177-3AD203B41FA5}">
                      <a16:colId xmlns:a16="http://schemas.microsoft.com/office/drawing/2014/main" val="2089107103"/>
                    </a:ext>
                  </a:extLst>
                </a:gridCol>
                <a:gridCol w="1397082">
                  <a:extLst>
                    <a:ext uri="{9D8B030D-6E8A-4147-A177-3AD203B41FA5}">
                      <a16:colId xmlns:a16="http://schemas.microsoft.com/office/drawing/2014/main" val="113720692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effectLst/>
                        </a:rPr>
                        <a:t>해누리초중이음학교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잠실종합운동장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송파</a:t>
                      </a:r>
                      <a:r>
                        <a:rPr lang="en-US" altLang="ko-KR" sz="1000" b="0" dirty="0"/>
                        <a:t>1</a:t>
                      </a:r>
                      <a:r>
                        <a:rPr lang="ko-KR" altLang="en-US" sz="1000" b="0" dirty="0"/>
                        <a:t>동주민센터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/>
                        <a:t>오른동주민센터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2264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삼전동주민센터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오금근린공원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/>
                        <a:t>송파나루근린공원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/>
                        <a:t>문정근린공원</a:t>
                      </a:r>
                      <a:endParaRPr lang="ko-KR" altLang="en-US" sz="1000" b="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003524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BD3489-542A-45A6-A8C6-E794BABBEC4A}"/>
              </a:ext>
            </a:extLst>
          </p:cNvPr>
          <p:cNvSpPr/>
          <p:nvPr/>
        </p:nvSpPr>
        <p:spPr>
          <a:xfrm>
            <a:off x="5475540" y="823605"/>
            <a:ext cx="2480342" cy="315637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   강서구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5B12143-9B27-46B5-8055-4C46F7804906}"/>
              </a:ext>
            </a:extLst>
          </p:cNvPr>
          <p:cNvSpPr/>
          <p:nvPr/>
        </p:nvSpPr>
        <p:spPr>
          <a:xfrm>
            <a:off x="5475540" y="3812486"/>
            <a:ext cx="2480342" cy="283105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   송파구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1BA218-C933-4534-AF38-9A24D104052D}"/>
              </a:ext>
            </a:extLst>
          </p:cNvPr>
          <p:cNvSpPr txBox="1"/>
          <p:nvPr/>
        </p:nvSpPr>
        <p:spPr>
          <a:xfrm>
            <a:off x="5850658" y="4165960"/>
            <a:ext cx="1588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송파구 수요 충족 곡선</a:t>
            </a:r>
          </a:p>
        </p:txBody>
      </p:sp>
      <p:pic>
        <p:nvPicPr>
          <p:cNvPr id="42" name="그림 41" descr="지도이(가) 표시된 사진&#10;&#10;자동 생성된 설명">
            <a:extLst>
              <a:ext uri="{FF2B5EF4-FFF2-40B4-BE49-F238E27FC236}">
                <a16:creationId xmlns:a16="http://schemas.microsoft.com/office/drawing/2014/main" id="{19A797A7-966C-4A5D-8973-8E892FA08C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675" t="26916" r="27848" b="9135"/>
          <a:stretch/>
        </p:blipFill>
        <p:spPr>
          <a:xfrm>
            <a:off x="8064743" y="4351707"/>
            <a:ext cx="1792986" cy="1633784"/>
          </a:xfrm>
          <a:prstGeom prst="rect">
            <a:avLst/>
          </a:prstGeom>
        </p:spPr>
      </p:pic>
      <p:pic>
        <p:nvPicPr>
          <p:cNvPr id="44" name="그림 43" descr="지도이(가) 표시된 사진&#10;&#10;자동 생성된 설명">
            <a:extLst>
              <a:ext uri="{FF2B5EF4-FFF2-40B4-BE49-F238E27FC236}">
                <a16:creationId xmlns:a16="http://schemas.microsoft.com/office/drawing/2014/main" id="{CBB49DD8-7748-4183-B5EE-98F9DFB991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585" t="26029" r="26760" b="9185"/>
          <a:stretch/>
        </p:blipFill>
        <p:spPr>
          <a:xfrm>
            <a:off x="9983372" y="1421417"/>
            <a:ext cx="1792985" cy="1531786"/>
          </a:xfrm>
          <a:prstGeom prst="rect">
            <a:avLst/>
          </a:prstGeom>
        </p:spPr>
      </p:pic>
      <p:pic>
        <p:nvPicPr>
          <p:cNvPr id="46" name="그림 45" descr="지도이(가) 표시된 사진&#10;&#10;자동 생성된 설명">
            <a:extLst>
              <a:ext uri="{FF2B5EF4-FFF2-40B4-BE49-F238E27FC236}">
                <a16:creationId xmlns:a16="http://schemas.microsoft.com/office/drawing/2014/main" id="{47F93BDA-4C86-4928-9DE4-080FB72E33F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916" t="26029" r="26761" b="9840"/>
          <a:stretch/>
        </p:blipFill>
        <p:spPr>
          <a:xfrm>
            <a:off x="8058839" y="1452820"/>
            <a:ext cx="1792986" cy="1528242"/>
          </a:xfrm>
          <a:prstGeom prst="rect">
            <a:avLst/>
          </a:prstGeom>
        </p:spPr>
      </p:pic>
      <p:pic>
        <p:nvPicPr>
          <p:cNvPr id="48" name="그림 47" descr="지도이(가) 표시된 사진&#10;&#10;자동 생성된 설명">
            <a:extLst>
              <a:ext uri="{FF2B5EF4-FFF2-40B4-BE49-F238E27FC236}">
                <a16:creationId xmlns:a16="http://schemas.microsoft.com/office/drawing/2014/main" id="{47644FEB-064F-4424-B8AF-9D4B085574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126" t="27158" r="26123" b="8148"/>
          <a:stretch/>
        </p:blipFill>
        <p:spPr>
          <a:xfrm>
            <a:off x="10111365" y="4354676"/>
            <a:ext cx="1792985" cy="1641420"/>
          </a:xfrm>
          <a:prstGeom prst="rect">
            <a:avLst/>
          </a:prstGeom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C7DA62CB-F2ED-4FDC-97EE-D8704B61CD50}"/>
              </a:ext>
            </a:extLst>
          </p:cNvPr>
          <p:cNvSpPr/>
          <p:nvPr/>
        </p:nvSpPr>
        <p:spPr>
          <a:xfrm>
            <a:off x="6721048" y="2841077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0C12EA6-523F-484A-AC1A-757DEBAC4460}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6459431" y="1965371"/>
            <a:ext cx="4217" cy="875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F9ECA5FF-A8C3-41C0-AB88-52758B4810CF}"/>
              </a:ext>
            </a:extLst>
          </p:cNvPr>
          <p:cNvCxnSpPr>
            <a:cxnSpLocks/>
          </p:cNvCxnSpPr>
          <p:nvPr/>
        </p:nvCxnSpPr>
        <p:spPr>
          <a:xfrm flipV="1">
            <a:off x="6739048" y="1761345"/>
            <a:ext cx="0" cy="1099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3380CA-6EF4-45CE-B601-012080BE4B2B}"/>
              </a:ext>
            </a:extLst>
          </p:cNvPr>
          <p:cNvCxnSpPr>
            <a:cxnSpLocks/>
          </p:cNvCxnSpPr>
          <p:nvPr/>
        </p:nvCxnSpPr>
        <p:spPr>
          <a:xfrm flipV="1">
            <a:off x="6331845" y="4842180"/>
            <a:ext cx="0" cy="9857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1A0729F-BCB3-494E-B1AE-FA7474472DC3}"/>
              </a:ext>
            </a:extLst>
          </p:cNvPr>
          <p:cNvCxnSpPr>
            <a:cxnSpLocks/>
          </p:cNvCxnSpPr>
          <p:nvPr/>
        </p:nvCxnSpPr>
        <p:spPr>
          <a:xfrm flipV="1">
            <a:off x="6179885" y="5012545"/>
            <a:ext cx="0" cy="8153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E7F9B102-ECA3-4F8B-BC8B-57C0624F36F7}"/>
              </a:ext>
            </a:extLst>
          </p:cNvPr>
          <p:cNvSpPr/>
          <p:nvPr/>
        </p:nvSpPr>
        <p:spPr>
          <a:xfrm>
            <a:off x="6441431" y="2841077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8869240D-626B-4921-B28D-2FAA4658158D}"/>
              </a:ext>
            </a:extLst>
          </p:cNvPr>
          <p:cNvSpPr/>
          <p:nvPr/>
        </p:nvSpPr>
        <p:spPr>
          <a:xfrm>
            <a:off x="6313845" y="582790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FDF8AC6-39A3-460A-AB92-EC155A9D7850}"/>
              </a:ext>
            </a:extLst>
          </p:cNvPr>
          <p:cNvSpPr/>
          <p:nvPr/>
        </p:nvSpPr>
        <p:spPr>
          <a:xfrm>
            <a:off x="6164138" y="5827902"/>
            <a:ext cx="36000" cy="36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7D85C6E0-315B-4589-9065-20626F45C278}"/>
              </a:ext>
            </a:extLst>
          </p:cNvPr>
          <p:cNvSpPr/>
          <p:nvPr/>
        </p:nvSpPr>
        <p:spPr>
          <a:xfrm>
            <a:off x="3816987" y="1976497"/>
            <a:ext cx="427353" cy="4788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9107AEF-0CE1-4BB9-884A-76DFC7EFAC2C}"/>
              </a:ext>
            </a:extLst>
          </p:cNvPr>
          <p:cNvSpPr/>
          <p:nvPr/>
        </p:nvSpPr>
        <p:spPr>
          <a:xfrm>
            <a:off x="535721" y="2681349"/>
            <a:ext cx="284480" cy="2913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5D6F4695-97E8-4B2D-9574-D3F13B9DBFE6}"/>
              </a:ext>
            </a:extLst>
          </p:cNvPr>
          <p:cNvSpPr/>
          <p:nvPr/>
        </p:nvSpPr>
        <p:spPr>
          <a:xfrm>
            <a:off x="2588041" y="3225793"/>
            <a:ext cx="284480" cy="2913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2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 animBg="1"/>
      <p:bldP spid="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ECFB2CCF-61E7-4AE1-9FA9-673B84D08BF9}"/>
              </a:ext>
            </a:extLst>
          </p:cNvPr>
          <p:cNvSpPr/>
          <p:nvPr/>
        </p:nvSpPr>
        <p:spPr>
          <a:xfrm>
            <a:off x="8198004" y="1587450"/>
            <a:ext cx="2938920" cy="5257322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B28CB7-7B74-483B-B44B-7CA4E447CCD9}"/>
              </a:ext>
            </a:extLst>
          </p:cNvPr>
          <p:cNvSpPr/>
          <p:nvPr/>
        </p:nvSpPr>
        <p:spPr>
          <a:xfrm>
            <a:off x="4377383" y="1544203"/>
            <a:ext cx="3059523" cy="5297133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F4BC9B-3475-4DE8-89E9-0336B6D01258}"/>
              </a:ext>
            </a:extLst>
          </p:cNvPr>
          <p:cNvSpPr/>
          <p:nvPr/>
        </p:nvSpPr>
        <p:spPr>
          <a:xfrm>
            <a:off x="917587" y="1550049"/>
            <a:ext cx="3059523" cy="5257322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5BA532-8F97-431A-B4AE-42315E7B60E0}"/>
              </a:ext>
            </a:extLst>
          </p:cNvPr>
          <p:cNvSpPr/>
          <p:nvPr/>
        </p:nvSpPr>
        <p:spPr>
          <a:xfrm>
            <a:off x="3210732" y="145513"/>
            <a:ext cx="1847405" cy="4716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AE3AE9-FBC2-45A3-9294-84B99B79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Part6</a:t>
            </a:r>
            <a:r>
              <a:rPr lang="en-US" altLang="ko-KR" dirty="0"/>
              <a:t>. </a:t>
            </a:r>
            <a:r>
              <a:rPr lang="ko-KR" altLang="en-US" b="1" dirty="0"/>
              <a:t>최종 입지 선정 </a:t>
            </a:r>
            <a:r>
              <a:rPr lang="en-US" altLang="ko-KR" sz="2000" b="1" dirty="0"/>
              <a:t>–  </a:t>
            </a:r>
            <a:r>
              <a:rPr lang="ko-KR" altLang="en-US" sz="2000" b="1" dirty="0"/>
              <a:t>다양한 설치 목적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EF41C-BD6D-4638-8C2F-4BDC314A30EF}"/>
              </a:ext>
            </a:extLst>
          </p:cNvPr>
          <p:cNvSpPr txBox="1"/>
          <p:nvPr/>
        </p:nvSpPr>
        <p:spPr>
          <a:xfrm>
            <a:off x="64309" y="788759"/>
            <a:ext cx="6381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설치 목적에 따른 입지 제안</a:t>
            </a:r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4B867E-458C-4324-B18F-BDBF1088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5" y="4132612"/>
            <a:ext cx="2119104" cy="1199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72E4A1-047B-43AE-88BD-0682DD34A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735" y="5608228"/>
            <a:ext cx="2119104" cy="1199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0A204-18A7-4A16-8233-5A388E2B1119}"/>
              </a:ext>
            </a:extLst>
          </p:cNvPr>
          <p:cNvSpPr txBox="1"/>
          <p:nvPr/>
        </p:nvSpPr>
        <p:spPr>
          <a:xfrm>
            <a:off x="715254" y="5327985"/>
            <a:ext cx="1485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화곡본동주민센터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81BFE-8E7A-4AC7-9CD2-919DBBF998EB}"/>
              </a:ext>
            </a:extLst>
          </p:cNvPr>
          <p:cNvSpPr txBox="1"/>
          <p:nvPr/>
        </p:nvSpPr>
        <p:spPr>
          <a:xfrm>
            <a:off x="1673818" y="3081222"/>
            <a:ext cx="1435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동주민센터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D06F07-96C4-46B0-B7CD-E17D14D4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81" y="4135275"/>
            <a:ext cx="2119103" cy="1199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F68ABB-E7AE-4020-AF3D-8824B968751D}"/>
              </a:ext>
            </a:extLst>
          </p:cNvPr>
          <p:cNvSpPr txBox="1"/>
          <p:nvPr/>
        </p:nvSpPr>
        <p:spPr>
          <a:xfrm>
            <a:off x="6471202" y="5313024"/>
            <a:ext cx="1440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화곡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동주민센터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78679-C440-4666-A6A8-8C62FE2A6EEC}"/>
              </a:ext>
            </a:extLst>
          </p:cNvPr>
          <p:cNvSpPr txBox="1"/>
          <p:nvPr/>
        </p:nvSpPr>
        <p:spPr>
          <a:xfrm>
            <a:off x="5229698" y="3079019"/>
            <a:ext cx="1447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동주민센터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5E0C23-D344-4FF3-A4DC-BC8A8B25E689}"/>
              </a:ext>
            </a:extLst>
          </p:cNvPr>
          <p:cNvSpPr txBox="1"/>
          <p:nvPr/>
        </p:nvSpPr>
        <p:spPr>
          <a:xfrm>
            <a:off x="10544064" y="5324457"/>
            <a:ext cx="1175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매화근린공원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0524CB-2445-4370-BA9B-7E1AC0A334B5}"/>
              </a:ext>
            </a:extLst>
          </p:cNvPr>
          <p:cNvSpPr txBox="1"/>
          <p:nvPr/>
        </p:nvSpPr>
        <p:spPr>
          <a:xfrm>
            <a:off x="8929030" y="3079018"/>
            <a:ext cx="1447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동주민센터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156DB42-C9C1-4778-82C1-9513DBFFA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5412" y="5656819"/>
            <a:ext cx="2033235" cy="11505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527D5C5-C62C-4B36-8E79-D083824A8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78" y="4113882"/>
            <a:ext cx="2119103" cy="11991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492FFC-A851-49EE-AE14-0C04335C2C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2007" y="5620801"/>
            <a:ext cx="2119103" cy="1199142"/>
          </a:xfrm>
          <a:prstGeom prst="rect">
            <a:avLst/>
          </a:prstGeom>
        </p:spPr>
      </p:pic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799504DF-CF68-449B-8011-108D8F610D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667" t="28205" r="26763" b="9915"/>
          <a:stretch/>
        </p:blipFill>
        <p:spPr>
          <a:xfrm>
            <a:off x="8436503" y="1847455"/>
            <a:ext cx="2450216" cy="2102186"/>
          </a:xfrm>
          <a:prstGeom prst="rect">
            <a:avLst/>
          </a:prstGeom>
        </p:spPr>
      </p:pic>
      <p:pic>
        <p:nvPicPr>
          <p:cNvPr id="29" name="그림 28" descr="지도이(가) 표시된 사진&#10;&#10;자동 생성된 설명">
            <a:extLst>
              <a:ext uri="{FF2B5EF4-FFF2-40B4-BE49-F238E27FC236}">
                <a16:creationId xmlns:a16="http://schemas.microsoft.com/office/drawing/2014/main" id="{1B801678-4613-40F2-ACFA-83505BE1EAA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087" t="27180" r="26763" b="9060"/>
          <a:stretch/>
        </p:blipFill>
        <p:spPr>
          <a:xfrm>
            <a:off x="1220960" y="1847455"/>
            <a:ext cx="2465550" cy="2148928"/>
          </a:xfrm>
          <a:prstGeom prst="rect">
            <a:avLst/>
          </a:prstGeom>
        </p:spPr>
      </p:pic>
      <p:pic>
        <p:nvPicPr>
          <p:cNvPr id="31" name="그림 30" descr="지도이(가) 표시된 사진&#10;&#10;자동 생성된 설명">
            <a:extLst>
              <a:ext uri="{FF2B5EF4-FFF2-40B4-BE49-F238E27FC236}">
                <a16:creationId xmlns:a16="http://schemas.microsoft.com/office/drawing/2014/main" id="{B20D4349-EB05-495E-B1BF-4DF35D94EFE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626" t="27692" r="26763" b="9059"/>
          <a:stretch/>
        </p:blipFill>
        <p:spPr>
          <a:xfrm>
            <a:off x="4662850" y="1847455"/>
            <a:ext cx="2458730" cy="2102186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3AC6A599-3256-4B7C-8B03-D749371A7C1E}"/>
              </a:ext>
            </a:extLst>
          </p:cNvPr>
          <p:cNvSpPr/>
          <p:nvPr/>
        </p:nvSpPr>
        <p:spPr>
          <a:xfrm rot="17661978">
            <a:off x="2212932" y="4916996"/>
            <a:ext cx="318704" cy="749267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CC60FD-673B-4398-B87A-07A74DF37027}"/>
              </a:ext>
            </a:extLst>
          </p:cNvPr>
          <p:cNvSpPr/>
          <p:nvPr/>
        </p:nvSpPr>
        <p:spPr>
          <a:xfrm>
            <a:off x="1406069" y="1386497"/>
            <a:ext cx="2012662" cy="371272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5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인가구</a:t>
            </a: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영향력 강화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B386E9-6555-4D38-89C4-79CE47A25455}"/>
              </a:ext>
            </a:extLst>
          </p:cNvPr>
          <p:cNvSpPr/>
          <p:nvPr/>
        </p:nvSpPr>
        <p:spPr>
          <a:xfrm>
            <a:off x="4856950" y="1401814"/>
            <a:ext cx="2012662" cy="371272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영향력 강화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321BCAE-5891-4458-A60A-F4241EEA8276}"/>
              </a:ext>
            </a:extLst>
          </p:cNvPr>
          <p:cNvSpPr/>
          <p:nvPr/>
        </p:nvSpPr>
        <p:spPr>
          <a:xfrm>
            <a:off x="8655280" y="1379654"/>
            <a:ext cx="2012662" cy="371272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버스정류장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영향력 약화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35F700-C919-4DDF-A683-A88DE145DDCA}"/>
              </a:ext>
            </a:extLst>
          </p:cNvPr>
          <p:cNvSpPr txBox="1"/>
          <p:nvPr/>
        </p:nvSpPr>
        <p:spPr>
          <a:xfrm>
            <a:off x="2762309" y="5300451"/>
            <a:ext cx="1435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동주민센터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DC5C8-8B54-4863-8568-747520A17802}"/>
              </a:ext>
            </a:extLst>
          </p:cNvPr>
          <p:cNvSpPr txBox="1"/>
          <p:nvPr/>
        </p:nvSpPr>
        <p:spPr>
          <a:xfrm>
            <a:off x="4994432" y="5291630"/>
            <a:ext cx="1447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동주민센터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02598-66C9-4D3D-AAE9-02C1EA02ACB7}"/>
              </a:ext>
            </a:extLst>
          </p:cNvPr>
          <p:cNvSpPr txBox="1"/>
          <p:nvPr/>
        </p:nvSpPr>
        <p:spPr>
          <a:xfrm>
            <a:off x="8586355" y="5300450"/>
            <a:ext cx="1447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방화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동주민센터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539BD60B-56ED-47B2-B4A2-FC6DCBCB2BD1}"/>
              </a:ext>
            </a:extLst>
          </p:cNvPr>
          <p:cNvSpPr/>
          <p:nvPr/>
        </p:nvSpPr>
        <p:spPr>
          <a:xfrm rot="17661978">
            <a:off x="6065705" y="4755054"/>
            <a:ext cx="318704" cy="749267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3E8A46A2-6417-4672-90CD-4914C2C7A968}"/>
              </a:ext>
            </a:extLst>
          </p:cNvPr>
          <p:cNvSpPr/>
          <p:nvPr/>
        </p:nvSpPr>
        <p:spPr>
          <a:xfrm rot="17661978">
            <a:off x="10045515" y="4774832"/>
            <a:ext cx="318704" cy="749267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278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3">
            <a:extLst>
              <a:ext uri="{FF2B5EF4-FFF2-40B4-BE49-F238E27FC236}">
                <a16:creationId xmlns:a16="http://schemas.microsoft.com/office/drawing/2014/main" id="{5875BE78-6A41-4525-9837-DFB96FDEA9FF}"/>
              </a:ext>
            </a:extLst>
          </p:cNvPr>
          <p:cNvSpPr/>
          <p:nvPr/>
        </p:nvSpPr>
        <p:spPr>
          <a:xfrm>
            <a:off x="998805" y="129657"/>
            <a:ext cx="4042736" cy="3313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25A6352D-A265-4DE0-8B44-70486175F997}"/>
              </a:ext>
            </a:extLst>
          </p:cNvPr>
          <p:cNvSpPr txBox="1">
            <a:spLocks/>
          </p:cNvSpPr>
          <p:nvPr/>
        </p:nvSpPr>
        <p:spPr>
          <a:xfrm>
            <a:off x="0" y="81597"/>
            <a:ext cx="10515600" cy="5994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Part7. </a:t>
            </a:r>
            <a:r>
              <a:rPr lang="ko-KR" altLang="en-US" sz="2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활용 방안 및 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5004FD-60F6-4403-B4AB-AF9D8973C73D}"/>
              </a:ext>
            </a:extLst>
          </p:cNvPr>
          <p:cNvSpPr txBox="1"/>
          <p:nvPr/>
        </p:nvSpPr>
        <p:spPr>
          <a:xfrm>
            <a:off x="595686" y="681037"/>
            <a:ext cx="11000628" cy="3695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자원 순환기기 설치를 통해 폐기물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 처리까지 이루어지는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물질 순환 과정을</a:t>
            </a:r>
            <a:r>
              <a:rPr lang="en-US" altLang="ko-KR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정부와 지자체에서 체계적으로 관리 가능</a:t>
            </a:r>
            <a:endParaRPr lang="en-US" altLang="ko-KR" sz="2000" b="1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유연한 </a:t>
            </a:r>
            <a:r>
              <a:rPr lang="en-US" altLang="ko-KR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MCLP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모델링을 활용한 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지자체가 원하는 목적에 맞는 입지 선정 가능</a:t>
            </a:r>
            <a:endParaRPr lang="en-US" altLang="ko-KR" sz="20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최적화 모델링을 통해 재활용품 회수 기기 수요도가 높은 곳에 설치함으로써 </a:t>
            </a:r>
            <a:r>
              <a:rPr lang="ko-KR" altLang="en-US" sz="2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최소의 비용을 가지고 최대 수요를 커버할 수 있음</a:t>
            </a:r>
            <a:endParaRPr lang="en-US" altLang="ko-KR" sz="20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D75EB-83F5-49CA-8D6A-D4D4DE4183E9}"/>
              </a:ext>
            </a:extLst>
          </p:cNvPr>
          <p:cNvSpPr txBox="1"/>
          <p:nvPr/>
        </p:nvSpPr>
        <p:spPr>
          <a:xfrm>
            <a:off x="5896708" y="4596137"/>
            <a:ext cx="60139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이와 같은 순환자원 회수기기의 최적의 입지 선정을 통한 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플라스틱 재사용 용이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소각</a:t>
            </a:r>
            <a:r>
              <a:rPr lang="en-US" altLang="ko-KR" sz="24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매립 쓰레기 감소</a:t>
            </a:r>
            <a:endParaRPr lang="en-US" altLang="ko-KR" sz="2400" b="1" dirty="0">
              <a:solidFill>
                <a:srgbClr val="06437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환경 보호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598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F2D03-368A-4DF1-8FE7-42209927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참고문헌</a:t>
            </a:r>
            <a:r>
              <a:rPr lang="en-US" altLang="ko-KR" b="1" dirty="0"/>
              <a:t>, </a:t>
            </a:r>
            <a:r>
              <a:rPr lang="ko-KR" altLang="en-US" b="1" dirty="0"/>
              <a:t>출처 및 활용 </a:t>
            </a:r>
            <a:r>
              <a:rPr lang="en-US" altLang="ko-KR" b="1" dirty="0"/>
              <a:t>Tool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431AA-A728-4AE1-9016-79FB3DE69C09}"/>
              </a:ext>
            </a:extLst>
          </p:cNvPr>
          <p:cNvSpPr txBox="1"/>
          <p:nvPr/>
        </p:nvSpPr>
        <p:spPr>
          <a:xfrm>
            <a:off x="699247" y="1200442"/>
            <a:ext cx="9574306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hlinkClick r:id="rId2"/>
              </a:rPr>
              <a:t>https://</a:t>
            </a:r>
            <a:r>
              <a:rPr lang="en-US" altLang="ko-KR" sz="1100" dirty="0" err="1">
                <a:hlinkClick r:id="rId2"/>
              </a:rPr>
              <a:t>www.ekoreanews.co.kr</a:t>
            </a:r>
            <a:r>
              <a:rPr lang="en-US" altLang="ko-KR" sz="1100" dirty="0">
                <a:hlinkClick r:id="rId2"/>
              </a:rPr>
              <a:t>/news/</a:t>
            </a:r>
            <a:r>
              <a:rPr lang="en-US" altLang="ko-KR" sz="1100" dirty="0" err="1">
                <a:hlinkClick r:id="rId2"/>
              </a:rPr>
              <a:t>articleView.html?idxno</a:t>
            </a:r>
            <a:r>
              <a:rPr lang="en-US" altLang="ko-KR" sz="1100" dirty="0">
                <a:hlinkClick r:id="rId2"/>
              </a:rPr>
              <a:t>=45755</a:t>
            </a:r>
            <a:r>
              <a:rPr lang="en-US" altLang="ko-KR" sz="1100" dirty="0"/>
              <a:t> </a:t>
            </a:r>
            <a:r>
              <a:rPr lang="ko-KR" altLang="en-US" sz="1100" dirty="0" err="1"/>
              <a:t>배달앱</a:t>
            </a:r>
            <a:r>
              <a:rPr lang="ko-KR" altLang="en-US" sz="1100" dirty="0"/>
              <a:t> 이용자 수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>
                <a:hlinkClick r:id="rId3"/>
              </a:rPr>
              <a:t>https://</a:t>
            </a:r>
            <a:r>
              <a:rPr lang="en-US" altLang="ko-KR" sz="1100" dirty="0" err="1">
                <a:hlinkClick r:id="rId3"/>
              </a:rPr>
              <a:t>news.joins.com</a:t>
            </a:r>
            <a:r>
              <a:rPr lang="en-US" altLang="ko-KR" sz="1100" dirty="0">
                <a:hlinkClick r:id="rId3"/>
              </a:rPr>
              <a:t>/article/23953858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음식배달률</a:t>
            </a:r>
            <a:r>
              <a:rPr lang="en-US" altLang="ko-KR" sz="1100" dirty="0"/>
              <a:t>, </a:t>
            </a:r>
            <a:r>
              <a:rPr lang="ko-KR" altLang="en-US" sz="1100" dirty="0"/>
              <a:t>폐플라스틱</a:t>
            </a:r>
            <a:r>
              <a:rPr lang="en-US" altLang="ko-KR" sz="1100" dirty="0"/>
              <a:t>, </a:t>
            </a:r>
            <a:r>
              <a:rPr lang="ko-KR" altLang="en-US" sz="1100" dirty="0"/>
              <a:t>폐비닐 사용률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유동인구 및 인구밀도를 활용한 안산시 </a:t>
            </a:r>
            <a:r>
              <a:rPr lang="ko-KR" altLang="en-US" sz="1100" dirty="0" err="1"/>
              <a:t>방범용</a:t>
            </a:r>
            <a:r>
              <a:rPr lang="ko-KR" altLang="en-US" sz="1100" dirty="0"/>
              <a:t> </a:t>
            </a:r>
            <a:r>
              <a:rPr lang="en-US" altLang="ko-KR" sz="1100" dirty="0"/>
              <a:t>CCTV</a:t>
            </a:r>
            <a:r>
              <a:rPr lang="ko-KR" altLang="en-US" sz="1100" dirty="0"/>
              <a:t>의 입지모델링 연구</a:t>
            </a:r>
            <a:r>
              <a:rPr lang="en-US" altLang="ko-KR" sz="1100" dirty="0"/>
              <a:t>, </a:t>
            </a:r>
            <a:r>
              <a:rPr lang="ko-KR" altLang="en-US" sz="1100" dirty="0"/>
              <a:t>국토지리학회지 제 </a:t>
            </a:r>
            <a:r>
              <a:rPr lang="en-US" altLang="ko-KR" sz="1100" dirty="0"/>
              <a:t>48</a:t>
            </a:r>
            <a:r>
              <a:rPr lang="ko-KR" altLang="en-US" sz="1100" dirty="0"/>
              <a:t>권 </a:t>
            </a:r>
            <a:r>
              <a:rPr lang="en-US" altLang="ko-KR" sz="1100" dirty="0"/>
              <a:t>4</a:t>
            </a:r>
            <a:r>
              <a:rPr lang="ko-KR" altLang="en-US" sz="1100" dirty="0"/>
              <a:t>호</a:t>
            </a:r>
            <a:r>
              <a:rPr lang="en-US" altLang="ko-KR" sz="1100" dirty="0"/>
              <a:t>, 2014(533~546), </a:t>
            </a:r>
            <a:r>
              <a:rPr lang="ko-KR" altLang="en-US" sz="1100" dirty="0"/>
              <a:t>이민정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The maximal covering location problem, Richard </a:t>
            </a:r>
            <a:r>
              <a:rPr lang="en-US" altLang="ko-KR" sz="1100" dirty="0" err="1"/>
              <a:t>Curch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공간 최적화 모형을 이용한 자동심장충격기</a:t>
            </a:r>
            <a:r>
              <a:rPr lang="en-US" altLang="ko-KR" sz="1100" dirty="0"/>
              <a:t>(AED)</a:t>
            </a:r>
            <a:r>
              <a:rPr lang="ko-KR" altLang="en-US" sz="1100" dirty="0"/>
              <a:t>의 커버리지 평가 </a:t>
            </a:r>
            <a:r>
              <a:rPr lang="en-US" altLang="ko-KR" sz="1100" dirty="0"/>
              <a:t>: </a:t>
            </a:r>
            <a:r>
              <a:rPr lang="ko-KR" altLang="en-US" sz="1100" dirty="0"/>
              <a:t>강남구를 사례로</a:t>
            </a:r>
            <a:r>
              <a:rPr lang="en-US" altLang="ko-KR" sz="1100" dirty="0"/>
              <a:t>, </a:t>
            </a:r>
            <a:r>
              <a:rPr lang="ko-KR" altLang="en-US" sz="1100" dirty="0"/>
              <a:t>한국지리학회지</a:t>
            </a:r>
            <a:r>
              <a:rPr lang="en-US" altLang="ko-KR" sz="1100" dirty="0"/>
              <a:t>, 2021, </a:t>
            </a:r>
            <a:r>
              <a:rPr lang="ko-KR" altLang="en-US" sz="1100" dirty="0" err="1"/>
              <a:t>김감영</a:t>
            </a:r>
            <a:endParaRPr lang="en-US" altLang="ko-KR" sz="1100" dirty="0"/>
          </a:p>
        </p:txBody>
      </p:sp>
      <p:pic>
        <p:nvPicPr>
          <p:cNvPr id="1026" name="Picture 2" descr="OSGeo(Open Source GeoSpatial) 한국어 지부 :: QGIS 번역기금 모집 안내">
            <a:extLst>
              <a:ext uri="{FF2B5EF4-FFF2-40B4-BE49-F238E27FC236}">
                <a16:creationId xmlns:a16="http://schemas.microsoft.com/office/drawing/2014/main" id="{F3E926A1-AA71-4C2B-8B9C-D993C130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51" y="4587915"/>
            <a:ext cx="1687318" cy="5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ython Logo | Python Software Foundation">
            <a:extLst>
              <a:ext uri="{FF2B5EF4-FFF2-40B4-BE49-F238E27FC236}">
                <a16:creationId xmlns:a16="http://schemas.microsoft.com/office/drawing/2014/main" id="{3DCDE2BD-09EC-4DAC-A2E6-18ACF787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074" y="4410188"/>
            <a:ext cx="2862261" cy="96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미디어 다운로드 센터">
            <a:extLst>
              <a:ext uri="{FF2B5EF4-FFF2-40B4-BE49-F238E27FC236}">
                <a16:creationId xmlns:a16="http://schemas.microsoft.com/office/drawing/2014/main" id="{39DBB70D-783B-4810-B4DB-77EFB5D75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40" y="4557406"/>
            <a:ext cx="2367776" cy="53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816DF42-E98C-412C-8473-053847EC8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550" y="4232252"/>
            <a:ext cx="1153338" cy="8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9B6D63-B96C-4E72-AD62-C3645895AA36}"/>
              </a:ext>
            </a:extLst>
          </p:cNvPr>
          <p:cNvSpPr txBox="1"/>
          <p:nvPr/>
        </p:nvSpPr>
        <p:spPr>
          <a:xfrm>
            <a:off x="5157787" y="5934075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/>
              </a:rPr>
              <a:t>감사합니다</a:t>
            </a:r>
            <a:r>
              <a:rPr lang="en-US" altLang="ko-KR" sz="2400" dirty="0">
                <a:latin typeface="나눔스퀘어 Bold"/>
              </a:rPr>
              <a:t> !</a:t>
            </a:r>
            <a:endParaRPr lang="ko-KR" altLang="en-US" sz="2400" dirty="0">
              <a:latin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574180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D41A460-53A8-45B8-A207-610EC0874D93}"/>
              </a:ext>
            </a:extLst>
          </p:cNvPr>
          <p:cNvSpPr/>
          <p:nvPr/>
        </p:nvSpPr>
        <p:spPr>
          <a:xfrm>
            <a:off x="954971" y="301115"/>
            <a:ext cx="3075356" cy="185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311243" y="1188304"/>
            <a:ext cx="156754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095784" y="1188304"/>
            <a:ext cx="268848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668925" y="3317120"/>
            <a:ext cx="1005004" cy="122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비중</a:t>
            </a:r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30.2%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6" name="차트 35"/>
          <p:cNvGraphicFramePr/>
          <p:nvPr/>
        </p:nvGraphicFramePr>
        <p:xfrm>
          <a:off x="343094" y="2088568"/>
          <a:ext cx="3601330" cy="3813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직사각형 36"/>
          <p:cNvSpPr/>
          <p:nvPr/>
        </p:nvSpPr>
        <p:spPr>
          <a:xfrm>
            <a:off x="1954948" y="3616320"/>
            <a:ext cx="848751" cy="262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9,492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866457" y="2363428"/>
            <a:ext cx="955408" cy="436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9,847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톤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35968" y="5963465"/>
            <a:ext cx="3437961" cy="436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생활폐기물 통계</a:t>
            </a:r>
          </a:p>
        </p:txBody>
      </p:sp>
      <p:graphicFrame>
        <p:nvGraphicFramePr>
          <p:cNvPr id="40" name="차트 39"/>
          <p:cNvGraphicFramePr/>
          <p:nvPr/>
        </p:nvGraphicFramePr>
        <p:xfrm>
          <a:off x="3890272" y="1890139"/>
          <a:ext cx="3296035" cy="4017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직사각형 40"/>
          <p:cNvSpPr/>
          <p:nvPr/>
        </p:nvSpPr>
        <p:spPr>
          <a:xfrm>
            <a:off x="4457113" y="4728180"/>
            <a:ext cx="848751" cy="262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1,321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05864" y="4926609"/>
            <a:ext cx="848751" cy="262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1,268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096000" y="2660712"/>
            <a:ext cx="1023175" cy="1959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1,806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톤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854523" y="5963465"/>
            <a:ext cx="3437961" cy="4365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플라스틱 배출량 통계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74647" y="1188304"/>
            <a:ext cx="8886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0643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증가하는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643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생활폐기물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매 해 천 톤 넘게 발생하는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0643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 플라스틱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8117050" y="5963961"/>
            <a:ext cx="3833819" cy="436098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2019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년 서울시 생활폐기물 처리현황</a:t>
            </a:r>
          </a:p>
        </p:txBody>
      </p:sp>
      <p:graphicFrame>
        <p:nvGraphicFramePr>
          <p:cNvPr id="47" name="차트 46"/>
          <p:cNvGraphicFramePr/>
          <p:nvPr/>
        </p:nvGraphicFramePr>
        <p:xfrm>
          <a:off x="8387769" y="2203402"/>
          <a:ext cx="3729497" cy="3667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8" name="직사각형 47"/>
          <p:cNvSpPr/>
          <p:nvPr/>
        </p:nvSpPr>
        <p:spPr>
          <a:xfrm>
            <a:off x="8710071" y="3483288"/>
            <a:ext cx="964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소각 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22%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1090" y="2214555"/>
            <a:ext cx="964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매립 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9%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192418" y="2732043"/>
            <a:ext cx="964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매립  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9%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2" name="꺾인 연결선 51"/>
          <p:cNvCxnSpPr/>
          <p:nvPr/>
        </p:nvCxnSpPr>
        <p:spPr>
          <a:xfrm flipV="1">
            <a:off x="10078296" y="1960699"/>
            <a:ext cx="765189" cy="664420"/>
          </a:xfrm>
          <a:prstGeom prst="bentConnector3">
            <a:avLst>
              <a:gd name="adj1" fmla="val -6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0784794" y="1788196"/>
            <a:ext cx="1166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 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3%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오른쪽 화살표 53"/>
          <p:cNvSpPr/>
          <p:nvPr/>
        </p:nvSpPr>
        <p:spPr>
          <a:xfrm>
            <a:off x="7292484" y="3549937"/>
            <a:ext cx="1167466" cy="860112"/>
          </a:xfrm>
          <a:prstGeom prst="rightArrow">
            <a:avLst/>
          </a:prstGeom>
          <a:gradFill>
            <a:gsLst>
              <a:gs pos="0">
                <a:schemeClr val="bg1"/>
              </a:gs>
              <a:gs pos="44000">
                <a:srgbClr val="06437B"/>
              </a:gs>
              <a:gs pos="72000">
                <a:srgbClr val="06437B"/>
              </a:gs>
              <a:gs pos="100000">
                <a:srgbClr val="06437B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20269C5A-3DB7-4E3C-87DE-65306A38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Part1</a:t>
            </a:r>
            <a:r>
              <a:rPr lang="en-US" altLang="ko-KR" dirty="0"/>
              <a:t>. </a:t>
            </a:r>
            <a:r>
              <a:rPr lang="ko-KR" altLang="en-US" b="1" dirty="0"/>
              <a:t>분석 배경 및 문제 정의</a:t>
            </a:r>
          </a:p>
        </p:txBody>
      </p:sp>
    </p:spTree>
    <p:extLst>
      <p:ext uri="{BB962C8B-B14F-4D97-AF65-F5344CB8AC3E}">
        <p14:creationId xmlns:p14="http://schemas.microsoft.com/office/powerpoint/2010/main" val="24326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8343900" y="1027102"/>
            <a:ext cx="153488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89452" y="1027102"/>
            <a:ext cx="1892691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89452" y="1027102"/>
            <a:ext cx="900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643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 재활용률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그럼에도 불구하고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해결되지 않는 </a:t>
            </a:r>
            <a:r>
              <a:rPr lang="ko-KR" altLang="en-US" sz="2400" dirty="0">
                <a:solidFill>
                  <a:srgbClr val="06437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쓰레기 문제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4" y="1537414"/>
            <a:ext cx="1282416" cy="11481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7803" y="2734177"/>
            <a:ext cx="268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경기대학교 이승희 교수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환경에너지공학과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81207" y="1836006"/>
            <a:ext cx="9260291" cy="1271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"</a:t>
            </a:r>
            <a:r>
              <a:rPr lang="ko-KR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지금 우리나라의 폐기물 재활용 현황은</a:t>
            </a:r>
            <a:r>
              <a:rPr lang="en-US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ko-KR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분리수거</a:t>
            </a:r>
            <a:r>
              <a:rPr lang="en-US" altLang="ko-KR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ko-KR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된 쓰레기가</a:t>
            </a:r>
            <a:r>
              <a:rPr lang="en-US" altLang="ko-KR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algn="ctr">
              <a:spcBef>
                <a:spcPts val="500"/>
              </a:spcBef>
            </a:pPr>
            <a:r>
              <a:rPr lang="ko-KR" altLang="ko-KR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재활용 처리 업체로 들어가는 것만 보고 있</a:t>
            </a:r>
            <a:r>
              <a:rPr lang="ko-KR" altLang="en-US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</a:t>
            </a:r>
            <a:r>
              <a:rPr lang="en-US" altLang="ko-KR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실제로 그 뒤에 폐기물들이 어떻게</a:t>
            </a:r>
            <a:endParaRPr lang="en-US" altLang="ko-KR" sz="19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algn="ctr">
              <a:spcBef>
                <a:spcPts val="500"/>
              </a:spcBef>
            </a:pPr>
            <a:r>
              <a:rPr lang="ko-KR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되는지는 모</a:t>
            </a:r>
            <a:r>
              <a:rPr lang="ko-KR" altLang="en-US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른다</a:t>
            </a:r>
            <a:r>
              <a:rPr lang="en-US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 </a:t>
            </a:r>
            <a:r>
              <a:rPr lang="ko-KR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우리나라의 재활용률이 높은 이유가 바로 </a:t>
            </a:r>
            <a:r>
              <a:rPr lang="ko-KR" altLang="en-US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여기에 있다</a:t>
            </a:r>
            <a:r>
              <a:rPr lang="en-US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."</a:t>
            </a:r>
            <a:endParaRPr lang="ko-KR" altLang="en-US" sz="19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41" y="3176278"/>
            <a:ext cx="1395102" cy="1395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72187" y="4503551"/>
            <a:ext cx="2689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그린피스 김미경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플라스틱 캠페인 팀장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5700" y="3454304"/>
            <a:ext cx="9833003" cy="1329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"</a:t>
            </a:r>
            <a:r>
              <a:rPr lang="ko-KR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플라스틱 문제를 해결하는데 있어서 정확한 데이터베이스는 기본임에도</a:t>
            </a:r>
            <a:r>
              <a:rPr lang="en-US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ko-KR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정확한 자료를 아무도 집계하지 못하고 있</a:t>
            </a:r>
            <a:r>
              <a:rPr lang="ko-KR" altLang="en-US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</a:t>
            </a:r>
            <a:r>
              <a:rPr lang="en-US" altLang="ko-KR" sz="1900" dirty="0">
                <a:solidFill>
                  <a:srgbClr val="1753D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전문가들이나 재활용업체에선 재활용 업체에 들어간 폐기물 중</a:t>
            </a:r>
            <a:r>
              <a:rPr lang="en-US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</a:p>
          <a:p>
            <a:pPr algn="ctr">
              <a:spcBef>
                <a:spcPts val="500"/>
              </a:spcBef>
            </a:pPr>
            <a:r>
              <a:rPr lang="en-US" altLang="ko-KR" sz="19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30% </a:t>
            </a:r>
            <a:r>
              <a:rPr lang="ko-KR" altLang="ko-KR" sz="19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정도</a:t>
            </a:r>
            <a:r>
              <a:rPr lang="ko-KR" altLang="ko-KR" sz="1900" dirty="0">
                <a:solidFill>
                  <a:srgbClr val="FF0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가</a:t>
            </a:r>
            <a:r>
              <a:rPr lang="ko-KR" altLang="ko-KR" sz="19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실제로 물질재활용이 되는 것</a:t>
            </a:r>
            <a:r>
              <a:rPr lang="ko-KR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으로 보고 있다</a:t>
            </a:r>
            <a:r>
              <a:rPr lang="en-US" altLang="ko-KR" sz="1900" dirty="0">
                <a:solidFill>
                  <a:schemeClr val="tx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."</a:t>
            </a:r>
            <a:endParaRPr lang="ko-KR" altLang="en-US" sz="1900" dirty="0">
              <a:solidFill>
                <a:schemeClr val="tx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701" y="5178409"/>
            <a:ext cx="11765797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2400" dirty="0">
                <a:latin typeface="나눔스퀘어라운드 Bold"/>
                <a:ea typeface="나눔스퀘어" panose="020B0600000101010101" pitchFamily="50" charset="-127"/>
              </a:rPr>
              <a:t>코로나</a:t>
            </a:r>
            <a:r>
              <a:rPr lang="en-US" altLang="ko-KR" sz="2400" dirty="0">
                <a:latin typeface="나눔스퀘어라운드 Bold"/>
                <a:ea typeface="나눔스퀘어" panose="020B0600000101010101" pitchFamily="50" charset="-127"/>
              </a:rPr>
              <a:t>19”</a:t>
            </a:r>
            <a:r>
              <a:rPr lang="ko-KR" altLang="en-US" sz="2400" dirty="0">
                <a:latin typeface="나눔스퀘어라운드 Bold"/>
                <a:ea typeface="나눔스퀘어" panose="020B0600000101010101" pitchFamily="50" charset="-127"/>
              </a:rPr>
              <a:t>라는 상황을 감안하더라도 서울 내 </a:t>
            </a:r>
            <a:r>
              <a:rPr lang="en-US" altLang="ko" sz="2400" dirty="0">
                <a:latin typeface="나눔스퀘어라운드 Bold"/>
                <a:ea typeface="나눔스퀘어" panose="020B0600000101010101" pitchFamily="50" charset="-127"/>
              </a:rPr>
              <a:t>1</a:t>
            </a:r>
            <a:r>
              <a:rPr lang="ko-KR" altLang="en-US" sz="2400" dirty="0">
                <a:latin typeface="나눔스퀘어라운드 Bold"/>
                <a:ea typeface="나눔스퀘어" panose="020B0600000101010101" pitchFamily="50" charset="-127"/>
              </a:rPr>
              <a:t>인 가구 증가와 비대면 소비 방식의 확대로</a:t>
            </a:r>
          </a:p>
          <a:p>
            <a:pPr algn="ctr">
              <a:lnSpc>
                <a:spcPct val="20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나눔스퀘어라운드 Bold"/>
                <a:ea typeface="나눔스퀘어" panose="020B0600000101010101" pitchFamily="50" charset="-127"/>
              </a:rPr>
              <a:t>플라스틱을 포함한 생활폐기물량은 증가</a:t>
            </a:r>
            <a:r>
              <a:rPr lang="ko-KR" altLang="en-US" sz="2400" dirty="0">
                <a:latin typeface="나눔스퀘어라운드 Bold"/>
                <a:ea typeface="나눔스퀘어" panose="020B0600000101010101" pitchFamily="50" charset="-127"/>
              </a:rPr>
              <a:t> 할 것으로 예상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1B12944-A69E-451D-A8CD-742FAF47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Part1</a:t>
            </a:r>
            <a:r>
              <a:rPr lang="en-US" altLang="ko-KR" dirty="0"/>
              <a:t>. </a:t>
            </a:r>
            <a:r>
              <a:rPr lang="ko-KR" altLang="en-US" b="1" dirty="0"/>
              <a:t>분석 배경 및 문제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27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4F4BA3E-9096-4EBD-A071-73B179C9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Part1</a:t>
            </a:r>
            <a:r>
              <a:rPr lang="en-US" altLang="ko-KR" dirty="0"/>
              <a:t>. </a:t>
            </a:r>
            <a:r>
              <a:rPr lang="ko-KR" altLang="en-US" b="1" dirty="0"/>
              <a:t>분석 배경 및 문제 정의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629C5C-C79B-4DEE-B5B2-8B2CEFC4B008}"/>
              </a:ext>
            </a:extLst>
          </p:cNvPr>
          <p:cNvSpPr txBox="1"/>
          <p:nvPr/>
        </p:nvSpPr>
        <p:spPr>
          <a:xfrm>
            <a:off x="-481133" y="1195215"/>
            <a:ext cx="1011694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정부와 지자체는 기존의 처리 방식이 아닌</a:t>
            </a:r>
            <a:endParaRPr lang="en-US" altLang="ko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IoT, </a:t>
            </a: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인공지능을 이용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재활용 여부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ko-KR" altLang="en-US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판별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</a:t>
            </a:r>
            <a:r>
              <a:rPr lang="en-US" altLang="ko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자원 순환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 노력하는 </a:t>
            </a:r>
            <a:r>
              <a:rPr lang="ko-KR" altLang="en-US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스타트업 지원중</a:t>
            </a:r>
            <a:endParaRPr lang="ko-KR" altLang="en-US" dirty="0">
              <a:solidFill>
                <a:srgbClr val="06437B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7199CF-D7FC-4540-9186-6D1BC3671D54}"/>
              </a:ext>
            </a:extLst>
          </p:cNvPr>
          <p:cNvSpPr/>
          <p:nvPr/>
        </p:nvSpPr>
        <p:spPr>
          <a:xfrm>
            <a:off x="1938408" y="5883055"/>
            <a:ext cx="8833621" cy="651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회수기기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에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수거된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폐기물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은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rgbClr val="FF0000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소각이나 매립 없이 </a:t>
            </a:r>
            <a:r>
              <a:rPr lang="en-US" altLang="ko-KR" sz="22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100% </a:t>
            </a:r>
            <a:r>
              <a:rPr lang="ko-KR" altLang="en-US" sz="2200" b="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재활용</a:t>
            </a:r>
            <a:endParaRPr lang="en-US" altLang="ko-KR" sz="2200" b="1" dirty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188393-D597-4DD6-9D99-665A3F7D017C}"/>
              </a:ext>
            </a:extLst>
          </p:cNvPr>
          <p:cNvGrpSpPr/>
          <p:nvPr/>
        </p:nvGrpSpPr>
        <p:grpSpPr>
          <a:xfrm>
            <a:off x="8997033" y="1825448"/>
            <a:ext cx="3019246" cy="3731671"/>
            <a:chOff x="9107500" y="2409891"/>
            <a:chExt cx="3019246" cy="3731671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210F0DD-1B58-4809-AEE6-B65412E18A62}"/>
                </a:ext>
              </a:extLst>
            </p:cNvPr>
            <p:cNvSpPr/>
            <p:nvPr/>
          </p:nvSpPr>
          <p:spPr>
            <a:xfrm>
              <a:off x="9107500" y="2567710"/>
              <a:ext cx="3019246" cy="3573852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B75B319-7014-4912-8248-2B793BBEF062}"/>
                </a:ext>
              </a:extLst>
            </p:cNvPr>
            <p:cNvSpPr/>
            <p:nvPr/>
          </p:nvSpPr>
          <p:spPr>
            <a:xfrm>
              <a:off x="9376952" y="2409891"/>
              <a:ext cx="2480342" cy="315637"/>
            </a:xfrm>
            <a:prstGeom prst="rect">
              <a:avLst/>
            </a:prstGeom>
            <a:solidFill>
              <a:srgbClr val="064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대표적인 회수기기 예시</a:t>
              </a:r>
            </a:p>
          </p:txBody>
        </p:sp>
        <p:pic>
          <p:nvPicPr>
            <p:cNvPr id="23" name="Picture 2" descr="수퍼빈-SuperBin">
              <a:extLst>
                <a:ext uri="{FF2B5EF4-FFF2-40B4-BE49-F238E27FC236}">
                  <a16:creationId xmlns:a16="http://schemas.microsoft.com/office/drawing/2014/main" id="{157E48A6-4FAF-4A38-B639-583A4D12E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2962" y="2934350"/>
              <a:ext cx="2408322" cy="2417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102ED06-85A8-4174-BACE-7A22235CB568}"/>
                </a:ext>
              </a:extLst>
            </p:cNvPr>
            <p:cNvSpPr/>
            <p:nvPr/>
          </p:nvSpPr>
          <p:spPr>
            <a:xfrm>
              <a:off x="9476321" y="5421017"/>
              <a:ext cx="2380973" cy="651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네프론</a:t>
              </a:r>
              <a:r>
                <a:rPr lang="ko-KR" altLang="en-US" sz="1400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endParaRPr lang="en-US" altLang="ko-KR" sz="1400" dirty="0">
                <a:solidFill>
                  <a:srgbClr val="06437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400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캔</a:t>
              </a:r>
              <a:r>
                <a:rPr lang="en-US" altLang="ko-KR" sz="1400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400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페트병</a:t>
              </a:r>
              <a:r>
                <a:rPr lang="en-US" altLang="ko-KR" sz="1400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수거</a:t>
              </a:r>
              <a:r>
                <a:rPr lang="en-US" altLang="ko-KR" sz="1400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400" dirty="0">
                <a:solidFill>
                  <a:srgbClr val="06437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CD967F-6042-48AF-9AEA-F73A0E4767F3}"/>
              </a:ext>
            </a:extLst>
          </p:cNvPr>
          <p:cNvGrpSpPr/>
          <p:nvPr/>
        </p:nvGrpSpPr>
        <p:grpSpPr>
          <a:xfrm>
            <a:off x="197511" y="2492275"/>
            <a:ext cx="8613067" cy="2738909"/>
            <a:chOff x="258794" y="2048751"/>
            <a:chExt cx="8613067" cy="273890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235D00F4-D107-4BAE-8533-0A64528E1386}"/>
                </a:ext>
              </a:extLst>
            </p:cNvPr>
            <p:cNvSpPr/>
            <p:nvPr/>
          </p:nvSpPr>
          <p:spPr>
            <a:xfrm>
              <a:off x="258794" y="2206570"/>
              <a:ext cx="8613067" cy="2581090"/>
            </a:xfrm>
            <a:prstGeom prst="round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556477" y="4245274"/>
              <a:ext cx="2180089" cy="359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</a:t>
              </a:r>
              <a:r>
                <a:rPr lang="ko-KR" altLang="en-US" sz="1200" b="1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통해 </a:t>
              </a:r>
              <a:endParaRPr lang="en-US" altLang="ko-KR" sz="1200" b="1" dirty="0">
                <a:solidFill>
                  <a:srgbClr val="06437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깨끗한 재활용품 회수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9678" y="4309138"/>
              <a:ext cx="2275653" cy="262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불순물이 많은 </a:t>
              </a:r>
              <a:r>
                <a:rPr lang="ko-KR" altLang="en-US" sz="1200" b="1" dirty="0" err="1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펠릿은</a:t>
              </a:r>
              <a:r>
                <a:rPr lang="ko-KR" altLang="en-US" sz="1200" b="1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b="1" dirty="0">
                <a:solidFill>
                  <a:srgbClr val="06437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재활용 난해</a:t>
              </a:r>
            </a:p>
          </p:txBody>
        </p:sp>
        <p:pic>
          <p:nvPicPr>
            <p:cNvPr id="17" name="Picture 2" descr="확대이미지">
              <a:extLst>
                <a:ext uri="{FF2B5EF4-FFF2-40B4-BE49-F238E27FC236}">
                  <a16:creationId xmlns:a16="http://schemas.microsoft.com/office/drawing/2014/main" id="{EDDA02E7-1B41-4FF2-9403-C9EF1AA04E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675" y="2815461"/>
              <a:ext cx="2195891" cy="120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5B7B966-A9BB-4F87-9E17-901616BEA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185" y="2698064"/>
              <a:ext cx="2275653" cy="1445040"/>
            </a:xfrm>
            <a:prstGeom prst="rect">
              <a:avLst/>
            </a:prstGeom>
          </p:spPr>
        </p:pic>
        <p:pic>
          <p:nvPicPr>
            <p:cNvPr id="2052" name="Picture 4" descr="자판기 닮은 폐기물 재활용로봇…대기업도 반한 수퍼빈">
              <a:extLst>
                <a:ext uri="{FF2B5EF4-FFF2-40B4-BE49-F238E27FC236}">
                  <a16:creationId xmlns:a16="http://schemas.microsoft.com/office/drawing/2014/main" id="{87D0040A-3F36-4006-92C1-740050816E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243" y="2815461"/>
              <a:ext cx="2196220" cy="1187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E45226F-251D-4BCC-8515-AB253DFC862C}"/>
                </a:ext>
              </a:extLst>
            </p:cNvPr>
            <p:cNvSpPr/>
            <p:nvPr/>
          </p:nvSpPr>
          <p:spPr>
            <a:xfrm>
              <a:off x="6795226" y="4262402"/>
              <a:ext cx="1710253" cy="148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순도 높은 </a:t>
              </a:r>
              <a:r>
                <a:rPr lang="ko-KR" altLang="en-US" sz="1200" b="1" dirty="0" err="1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펠릿</a:t>
              </a:r>
              <a:r>
                <a:rPr lang="ko-KR" altLang="en-US" sz="1200" b="1" dirty="0">
                  <a:solidFill>
                    <a:srgbClr val="06437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생산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F0F0006-2807-4759-98BE-52418BF40195}"/>
                </a:ext>
              </a:extLst>
            </p:cNvPr>
            <p:cNvSpPr/>
            <p:nvPr/>
          </p:nvSpPr>
          <p:spPr>
            <a:xfrm>
              <a:off x="427708" y="2048751"/>
              <a:ext cx="2275653" cy="315637"/>
            </a:xfrm>
            <a:prstGeom prst="rect">
              <a:avLst/>
            </a:prstGeom>
            <a:solidFill>
              <a:srgbClr val="064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회수기기 운영 프로세스</a:t>
              </a:r>
            </a:p>
          </p:txBody>
        </p:sp>
        <p:sp>
          <p:nvSpPr>
            <p:cNvPr id="36" name="오른쪽 화살표 7">
              <a:extLst>
                <a:ext uri="{FF2B5EF4-FFF2-40B4-BE49-F238E27FC236}">
                  <a16:creationId xmlns:a16="http://schemas.microsoft.com/office/drawing/2014/main" id="{672CC8F8-418F-40CB-AB6F-D06CD49C9EB7}"/>
                </a:ext>
              </a:extLst>
            </p:cNvPr>
            <p:cNvSpPr/>
            <p:nvPr/>
          </p:nvSpPr>
          <p:spPr>
            <a:xfrm>
              <a:off x="3022094" y="2680890"/>
              <a:ext cx="376296" cy="1564384"/>
            </a:xfrm>
            <a:prstGeom prst="rightArrow">
              <a:avLst>
                <a:gd name="adj1" fmla="val 49020"/>
                <a:gd name="adj2" fmla="val 98591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4">
                    <a:lumMod val="40000"/>
                    <a:lumOff val="60000"/>
                  </a:schemeClr>
                </a:gs>
                <a:gs pos="89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른쪽 화살표 7">
              <a:extLst>
                <a:ext uri="{FF2B5EF4-FFF2-40B4-BE49-F238E27FC236}">
                  <a16:creationId xmlns:a16="http://schemas.microsoft.com/office/drawing/2014/main" id="{BD26B6BA-41C9-4BBE-B7CA-DDC4ECCA4010}"/>
                </a:ext>
              </a:extLst>
            </p:cNvPr>
            <p:cNvSpPr/>
            <p:nvPr/>
          </p:nvSpPr>
          <p:spPr>
            <a:xfrm>
              <a:off x="6040205" y="2635656"/>
              <a:ext cx="376296" cy="1564384"/>
            </a:xfrm>
            <a:prstGeom prst="rightArrow">
              <a:avLst>
                <a:gd name="adj1" fmla="val 49020"/>
                <a:gd name="adj2" fmla="val 98591"/>
              </a:avLst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4">
                    <a:lumMod val="40000"/>
                    <a:lumOff val="60000"/>
                  </a:schemeClr>
                </a:gs>
                <a:gs pos="89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178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38942" y="6462551"/>
            <a:ext cx="109325" cy="13948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376349" y="6469572"/>
            <a:ext cx="109325" cy="139484"/>
          </a:xfrm>
          <a:prstGeom prst="ellipse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210951" y="6462551"/>
            <a:ext cx="109325" cy="1394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8267" y="6339221"/>
            <a:ext cx="88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네프론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5674" y="6339221"/>
            <a:ext cx="67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위빈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9914" y="6339221"/>
            <a:ext cx="88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쓰샘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0449" y="1074810"/>
            <a:ext cx="568787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회수기기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총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94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→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지속적으로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증가</a:t>
            </a:r>
            <a:r>
              <a:rPr lang="ko-KR" altLang="en-US" sz="24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하는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자원 회수 로봇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10449" y="3912590"/>
            <a:ext cx="5899691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보다 효율적이고 효과적인 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자원 회수를 위한</a:t>
            </a:r>
            <a:endParaRPr lang="en-US" altLang="ko-KR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자원 회수 로봇의 설치 위치 선정 </a:t>
            </a:r>
            <a:endPara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Picture 2" descr="https://lh3.googleusercontent.com/BXeKBSC3f04nPxs3u6Ykdn_EcF2E6ktO05Q7Gt7NWLFaddYGO_LlIX-C2YWJ-GoE1z-aw7w09HuPCzGzOgYRxtPb6Pr0JHcMHuGtsMVDypOyo1wzZrZ_0e5brOcf6P9uOkgbDNOGwVU=s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213567"/>
            <a:ext cx="5991225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42FBB7F9-13C9-4CB9-BDF7-69FA960E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Part1</a:t>
            </a:r>
            <a:r>
              <a:rPr lang="en-US" altLang="ko-KR" dirty="0"/>
              <a:t>. </a:t>
            </a:r>
            <a:r>
              <a:rPr lang="ko-KR" altLang="en-US" b="1" dirty="0"/>
              <a:t>분석 배경 및 문제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20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F36445D-CE6C-42E3-B620-D045647C0084}"/>
              </a:ext>
            </a:extLst>
          </p:cNvPr>
          <p:cNvSpPr/>
          <p:nvPr/>
        </p:nvSpPr>
        <p:spPr>
          <a:xfrm>
            <a:off x="1016959" y="263715"/>
            <a:ext cx="1368431" cy="2133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217278" y="1096553"/>
            <a:ext cx="2999148" cy="576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9679348" y="5771798"/>
            <a:ext cx="2075005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072412" y="1096553"/>
            <a:ext cx="2999148" cy="5761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096554"/>
            <a:ext cx="2999148" cy="5761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144852" y="1096554"/>
            <a:ext cx="2999148" cy="5761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6618" y="876294"/>
            <a:ext cx="2785911" cy="473529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및 변수 정의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179044" y="876761"/>
            <a:ext cx="2785911" cy="473529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기초 분석 및 처리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251470" y="876294"/>
            <a:ext cx="2785911" cy="473529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입지점수 도출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323896" y="870758"/>
            <a:ext cx="2785911" cy="473529"/>
          </a:xfrm>
          <a:prstGeom prst="rect">
            <a:avLst/>
          </a:prstGeom>
          <a:solidFill>
            <a:srgbClr val="06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MCLP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최적화 모델링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1510093"/>
            <a:ext cx="2999130" cy="420558"/>
          </a:xfrm>
          <a:prstGeom prst="rect">
            <a:avLst/>
          </a:prstGeom>
          <a:solidFill>
            <a:schemeClr val="bg1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 변수 정의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-9" y="2100745"/>
            <a:ext cx="2999139" cy="420558"/>
          </a:xfrm>
          <a:prstGeom prst="rect">
            <a:avLst/>
          </a:prstGeom>
          <a:solidFill>
            <a:schemeClr val="bg1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089119" y="2082797"/>
            <a:ext cx="2982445" cy="420558"/>
          </a:xfrm>
          <a:prstGeom prst="rect">
            <a:avLst/>
          </a:prstGeom>
          <a:solidFill>
            <a:schemeClr val="bg1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변수 전처리 및 격자화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072408" y="4604345"/>
            <a:ext cx="2999156" cy="420558"/>
          </a:xfrm>
          <a:prstGeom prst="rect">
            <a:avLst/>
          </a:prstGeom>
          <a:solidFill>
            <a:schemeClr val="bg1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변수별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시각화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072408" y="5175365"/>
            <a:ext cx="2999156" cy="420558"/>
          </a:xfrm>
          <a:prstGeom prst="rect">
            <a:avLst/>
          </a:prstGeom>
          <a:solidFill>
            <a:schemeClr val="bg1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변수 리스트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089119" y="2536374"/>
            <a:ext cx="2982445" cy="1958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→ 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거주인구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+ 1</a:t>
            </a:r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인가구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유동인구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배달인구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→  </a:t>
            </a:r>
            <a:r>
              <a:rPr lang="ko-KR" altLang="en-US" dirty="0">
                <a:solidFill>
                  <a:schemeClr val="tx1"/>
                </a:solidFill>
                <a:ea typeface="나눔스퀘어 Bold" panose="020B0600000101010101" pitchFamily="50" charset="-127"/>
              </a:rPr>
              <a:t>버스정류장</a:t>
            </a:r>
            <a:r>
              <a:rPr lang="en-US" altLang="ko-KR" dirty="0">
                <a:solidFill>
                  <a:schemeClr val="tx1"/>
                </a:solidFill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ea typeface="나눔스퀘어 Bold" panose="020B0600000101010101" pitchFamily="50" charset="-127"/>
              </a:rPr>
              <a:t>지하철역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2854595" y="2203710"/>
            <a:ext cx="418928" cy="211751"/>
          </a:xfrm>
          <a:prstGeom prst="righ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144834" y="2079084"/>
            <a:ext cx="2999156" cy="420558"/>
          </a:xfrm>
          <a:prstGeom prst="rect">
            <a:avLst/>
          </a:prstGeom>
          <a:solidFill>
            <a:schemeClr val="bg1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상관관계 분석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161545" y="2541704"/>
            <a:ext cx="2982445" cy="1958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→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선형회귀분석을 통한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입지점수 도출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17296" y="2057589"/>
            <a:ext cx="2999130" cy="982959"/>
          </a:xfrm>
          <a:prstGeom prst="rect">
            <a:avLst/>
          </a:prstGeom>
          <a:solidFill>
            <a:schemeClr val="bg1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커버 효용 곡선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수요거리별 </a:t>
            </a: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 제안 및 입지 선정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217296" y="3087050"/>
            <a:ext cx="2999130" cy="773321"/>
          </a:xfrm>
          <a:prstGeom prst="rect">
            <a:avLst/>
          </a:prstGeom>
          <a:solidFill>
            <a:schemeClr val="bg1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구별 설치 우선 순위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217296" y="3906873"/>
            <a:ext cx="2999130" cy="674321"/>
          </a:xfrm>
          <a:prstGeom prst="rect">
            <a:avLst/>
          </a:prstGeom>
          <a:solidFill>
            <a:schemeClr val="bg1"/>
          </a:solidFill>
          <a:ln>
            <a:solidFill>
              <a:srgbClr val="064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설치 목적에 따른 입지 제안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607014" y="5771798"/>
            <a:ext cx="22533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입지 선정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99EA5E96-D4C4-492B-8BB5-8AC9B091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Part2</a:t>
            </a:r>
            <a:r>
              <a:rPr lang="en-US" altLang="ko-KR" dirty="0"/>
              <a:t>. </a:t>
            </a:r>
            <a:r>
              <a:rPr lang="ko-KR" altLang="en-US" b="1" dirty="0"/>
              <a:t>분석 방향</a:t>
            </a:r>
            <a:r>
              <a:rPr lang="ko-KR" altLang="en-US" dirty="0"/>
              <a:t> </a:t>
            </a:r>
          </a:p>
        </p:txBody>
      </p:sp>
      <p:sp>
        <p:nvSpPr>
          <p:cNvPr id="40" name="오른쪽 화살표 9">
            <a:extLst>
              <a:ext uri="{FF2B5EF4-FFF2-40B4-BE49-F238E27FC236}">
                <a16:creationId xmlns:a16="http://schemas.microsoft.com/office/drawing/2014/main" id="{E1F079F7-A577-42B7-8ABE-456D04279EC4}"/>
              </a:ext>
            </a:extLst>
          </p:cNvPr>
          <p:cNvSpPr/>
          <p:nvPr/>
        </p:nvSpPr>
        <p:spPr>
          <a:xfrm>
            <a:off x="5935361" y="2206375"/>
            <a:ext cx="418928" cy="211751"/>
          </a:xfrm>
          <a:prstGeom prst="righ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9">
            <a:extLst>
              <a:ext uri="{FF2B5EF4-FFF2-40B4-BE49-F238E27FC236}">
                <a16:creationId xmlns:a16="http://schemas.microsoft.com/office/drawing/2014/main" id="{842A0115-7A46-41C6-B378-DFF35102A1B0}"/>
              </a:ext>
            </a:extLst>
          </p:cNvPr>
          <p:cNvSpPr/>
          <p:nvPr/>
        </p:nvSpPr>
        <p:spPr>
          <a:xfrm>
            <a:off x="9016127" y="2220941"/>
            <a:ext cx="418928" cy="211751"/>
          </a:xfrm>
          <a:prstGeom prst="righ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9">
            <a:extLst>
              <a:ext uri="{FF2B5EF4-FFF2-40B4-BE49-F238E27FC236}">
                <a16:creationId xmlns:a16="http://schemas.microsoft.com/office/drawing/2014/main" id="{C68DE5C4-A285-4D83-9B57-92D9F065B734}"/>
              </a:ext>
            </a:extLst>
          </p:cNvPr>
          <p:cNvSpPr/>
          <p:nvPr/>
        </p:nvSpPr>
        <p:spPr>
          <a:xfrm rot="5400000">
            <a:off x="10396526" y="5083909"/>
            <a:ext cx="674320" cy="222929"/>
          </a:xfrm>
          <a:prstGeom prst="rightArrow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5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813561-D1A6-434A-AD25-B2A89E98E294}"/>
              </a:ext>
            </a:extLst>
          </p:cNvPr>
          <p:cNvSpPr/>
          <p:nvPr/>
        </p:nvSpPr>
        <p:spPr>
          <a:xfrm>
            <a:off x="5440101" y="211455"/>
            <a:ext cx="1964551" cy="3948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E67511-7793-4ACE-B194-6BB283C7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Part2</a:t>
            </a:r>
            <a:r>
              <a:rPr lang="en-US" altLang="ko-KR" dirty="0"/>
              <a:t>. </a:t>
            </a:r>
            <a:r>
              <a:rPr lang="ko-KR" altLang="en-US" b="1" dirty="0"/>
              <a:t>데이터 수집 및 활용 데이터 정의 </a:t>
            </a:r>
            <a:r>
              <a:rPr lang="en-US" altLang="ko-KR" b="1" dirty="0"/>
              <a:t>– </a:t>
            </a:r>
            <a:r>
              <a:rPr lang="ko-KR" altLang="en-US" sz="2000" b="1" dirty="0"/>
              <a:t>활용할 변수 정의</a:t>
            </a:r>
            <a:endParaRPr lang="ko-KR" altLang="en-US" sz="2000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36ACAC5-9A4B-498A-AE6A-48B806C8EBD5}"/>
              </a:ext>
            </a:extLst>
          </p:cNvPr>
          <p:cNvGrpSpPr/>
          <p:nvPr/>
        </p:nvGrpSpPr>
        <p:grpSpPr>
          <a:xfrm>
            <a:off x="178475" y="746427"/>
            <a:ext cx="4718645" cy="2927309"/>
            <a:chOff x="178475" y="811571"/>
            <a:chExt cx="4718645" cy="2927309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977FC44-2C63-4E5A-9751-12F5BE678B2C}"/>
                </a:ext>
              </a:extLst>
            </p:cNvPr>
            <p:cNvGrpSpPr/>
            <p:nvPr/>
          </p:nvGrpSpPr>
          <p:grpSpPr>
            <a:xfrm>
              <a:off x="178475" y="811571"/>
              <a:ext cx="4718645" cy="2927309"/>
              <a:chOff x="300395" y="918252"/>
              <a:chExt cx="4957405" cy="3836628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71D7140-A704-4CA4-B3BF-B339431FB387}"/>
                  </a:ext>
                </a:extLst>
              </p:cNvPr>
              <p:cNvSpPr/>
              <p:nvPr/>
            </p:nvSpPr>
            <p:spPr>
              <a:xfrm>
                <a:off x="300396" y="918252"/>
                <a:ext cx="4957404" cy="413043"/>
              </a:xfrm>
              <a:prstGeom prst="rect">
                <a:avLst/>
              </a:prstGeom>
              <a:solidFill>
                <a:srgbClr val="0643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자원회수기기 업체 </a:t>
                </a:r>
                <a:r>
                  <a:rPr lang="en-US" altLang="ko-KR" sz="15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1:1 </a:t>
                </a:r>
                <a:r>
                  <a:rPr lang="ko-KR" altLang="en-US" sz="15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문의 결과 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C878763-56C2-40CF-B15D-84C6FDB129ED}"/>
                  </a:ext>
                </a:extLst>
              </p:cNvPr>
              <p:cNvSpPr/>
              <p:nvPr/>
            </p:nvSpPr>
            <p:spPr>
              <a:xfrm>
                <a:off x="300395" y="1331295"/>
                <a:ext cx="4957405" cy="342358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 설명선 12">
                <a:extLst>
                  <a:ext uri="{FF2B5EF4-FFF2-40B4-BE49-F238E27FC236}">
                    <a16:creationId xmlns:a16="http://schemas.microsoft.com/office/drawing/2014/main" id="{A1628F05-93D9-42BF-98D2-3E01A5CC532B}"/>
                  </a:ext>
                </a:extLst>
              </p:cNvPr>
              <p:cNvSpPr/>
              <p:nvPr/>
            </p:nvSpPr>
            <p:spPr>
              <a:xfrm>
                <a:off x="449062" y="1616885"/>
                <a:ext cx="3743286" cy="811126"/>
              </a:xfrm>
              <a:prstGeom prst="wedgeRectCallout">
                <a:avLst>
                  <a:gd name="adj1" fmla="val 55658"/>
                  <a:gd name="adj2" fmla="val -31627"/>
                </a:avLst>
              </a:prstGeom>
              <a:solidFill>
                <a:srgbClr val="FFEB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/>
                    <a:ea typeface="나눔바른펜" panose="020B0503000000000000" pitchFamily="50" charset="-127"/>
                  </a:rPr>
                  <a:t>기존 설치된 자원회수기기의 </a:t>
                </a:r>
                <a:endParaRPr lang="en-US" altLang="ko-KR" sz="1200" dirty="0">
                  <a:solidFill>
                    <a:schemeClr val="tx1"/>
                  </a:solidFill>
                  <a:latin typeface="나눔스퀘어라운드 Bold"/>
                  <a:ea typeface="나눔바른펜" panose="020B0503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FF0000"/>
                    </a:solidFill>
                    <a:latin typeface="나눔스퀘어라운드 Bold"/>
                    <a:ea typeface="나눔바른펜" panose="020B0503000000000000" pitchFamily="50" charset="-127"/>
                  </a:rPr>
                  <a:t>위치 선정 기준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/>
                    <a:ea typeface="나눔바른펜" panose="020B0503000000000000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나눔스퀘어라운드 Bold"/>
                    <a:ea typeface="나눔바른펜" panose="020B0503000000000000" pitchFamily="50" charset="-127"/>
                  </a:rPr>
                  <a:t>고려 요인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스퀘어라운드 Bold"/>
                    <a:ea typeface="나눔바른펜" panose="020B0503000000000000" pitchFamily="50" charset="-127"/>
                  </a:rPr>
                  <a:t>이 궁금합니다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나눔스퀘어라운드 Bold"/>
                    <a:ea typeface="나눔바른펜" panose="020B0503000000000000" pitchFamily="50" charset="-127"/>
                  </a:rPr>
                  <a:t>.</a:t>
                </a:r>
                <a:endParaRPr lang="ko-KR" altLang="en-US" sz="1200" dirty="0">
                  <a:solidFill>
                    <a:schemeClr val="tx1"/>
                  </a:solidFill>
                  <a:latin typeface="나눔스퀘어라운드 Bold"/>
                  <a:ea typeface="나눔바른펜" panose="020B0503000000000000" pitchFamily="50" charset="-127"/>
                </a:endParaRPr>
              </a:p>
              <a:p>
                <a:pPr algn="ctr"/>
                <a:endParaRPr lang="ko-KR" altLang="en-US" dirty="0"/>
              </a:p>
            </p:txBody>
          </p:sp>
          <p:sp>
            <p:nvSpPr>
              <p:cNvPr id="13" name="사각형 설명선 20">
                <a:extLst>
                  <a:ext uri="{FF2B5EF4-FFF2-40B4-BE49-F238E27FC236}">
                    <a16:creationId xmlns:a16="http://schemas.microsoft.com/office/drawing/2014/main" id="{14FA1061-B745-451D-828A-CED55C4460C4}"/>
                  </a:ext>
                </a:extLst>
              </p:cNvPr>
              <p:cNvSpPr/>
              <p:nvPr/>
            </p:nvSpPr>
            <p:spPr>
              <a:xfrm>
                <a:off x="1324427" y="2741817"/>
                <a:ext cx="3835570" cy="1899200"/>
              </a:xfrm>
              <a:prstGeom prst="wedgeRectCallout">
                <a:avLst>
                  <a:gd name="adj1" fmla="val -54566"/>
                  <a:gd name="adj2" fmla="val -3705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현재 </a:t>
                </a:r>
                <a:r>
                  <a:rPr lang="ko-KR" altLang="en-US" sz="1200" b="1" dirty="0" err="1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지자체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기업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등과 </a:t>
                </a:r>
                <a:r>
                  <a:rPr lang="ko-KR" altLang="en-US" sz="1200" dirty="0" err="1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비스니스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 파트너를 </a:t>
                </a:r>
                <a:endParaRPr lang="en-US" altLang="ko-KR" sz="12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맺어 자원회수기기를 설치하고 있으며 </a:t>
                </a:r>
                <a:endParaRPr lang="en-US" altLang="ko-KR" sz="12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클라이언트가 원하는 지역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에서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가능한 </a:t>
                </a:r>
                <a:endParaRPr lang="en-US" altLang="ko-KR" sz="1200" b="1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많은 구민</a:t>
                </a:r>
                <a:r>
                  <a:rPr lang="en-US" altLang="ko-KR" sz="1200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도민이 이용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할 수 있는 장소에 </a:t>
                </a:r>
                <a:endParaRPr lang="en-US" altLang="ko-KR" sz="12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자원회수기기를 설치하고 있습니다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. </a:t>
                </a:r>
              </a:p>
              <a:p>
                <a:pPr algn="ctr"/>
                <a:endParaRPr lang="en-US" altLang="ko-KR" sz="20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  <a:p>
                <a:pPr algn="ctr"/>
                <a:endParaRPr lang="ko-KR" altLang="en-US" dirty="0"/>
              </a:p>
            </p:txBody>
          </p:sp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BF6CEAD0-961B-4337-B6A4-63A85FD0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262" y="2020581"/>
              <a:ext cx="767138" cy="767138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722ABDEC-AEDD-44A3-B4CE-6317168C3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429" y="1287541"/>
              <a:ext cx="819244" cy="733040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28FCE26-8FC6-4223-9AEB-0E591C25B164}"/>
              </a:ext>
            </a:extLst>
          </p:cNvPr>
          <p:cNvGrpSpPr/>
          <p:nvPr/>
        </p:nvGrpSpPr>
        <p:grpSpPr>
          <a:xfrm>
            <a:off x="2622134" y="3749040"/>
            <a:ext cx="2298473" cy="2731525"/>
            <a:chOff x="2541725" y="1997781"/>
            <a:chExt cx="3296035" cy="3533970"/>
          </a:xfrm>
        </p:grpSpPr>
        <p:graphicFrame>
          <p:nvGraphicFramePr>
            <p:cNvPr id="71" name="차트 70">
              <a:extLst>
                <a:ext uri="{FF2B5EF4-FFF2-40B4-BE49-F238E27FC236}">
                  <a16:creationId xmlns:a16="http://schemas.microsoft.com/office/drawing/2014/main" id="{F7508E37-B258-4367-B416-0FC06AA4031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1001376"/>
                </p:ext>
              </p:extLst>
            </p:nvPr>
          </p:nvGraphicFramePr>
          <p:xfrm>
            <a:off x="2541725" y="1997781"/>
            <a:ext cx="3296035" cy="35339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CEF9B6E-6F12-4661-AE78-5FE59D03CD8A}"/>
                </a:ext>
              </a:extLst>
            </p:cNvPr>
            <p:cNvSpPr/>
            <p:nvPr/>
          </p:nvSpPr>
          <p:spPr>
            <a:xfrm>
              <a:off x="3323540" y="4264245"/>
              <a:ext cx="848751" cy="2625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496</a:t>
              </a:r>
              <a:endPara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0408604-07E6-4236-AD09-5B4828C48C50}"/>
                </a:ext>
              </a:extLst>
            </p:cNvPr>
            <p:cNvSpPr/>
            <p:nvPr/>
          </p:nvSpPr>
          <p:spPr>
            <a:xfrm>
              <a:off x="4083221" y="3476864"/>
              <a:ext cx="848751" cy="2625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656</a:t>
              </a:r>
              <a:endPara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6A71DF5-5BDB-41D9-B301-F591631902BB}"/>
                </a:ext>
              </a:extLst>
            </p:cNvPr>
            <p:cNvSpPr/>
            <p:nvPr/>
          </p:nvSpPr>
          <p:spPr>
            <a:xfrm>
              <a:off x="4826693" y="2297791"/>
              <a:ext cx="848751" cy="2625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907</a:t>
              </a:r>
              <a:r>
                <a:rPr lang="ko-KR" altLang="en-US" sz="11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65D3DFA-3F02-45D7-87A6-675155EFC8F1}"/>
              </a:ext>
            </a:extLst>
          </p:cNvPr>
          <p:cNvGrpSpPr/>
          <p:nvPr/>
        </p:nvGrpSpPr>
        <p:grpSpPr>
          <a:xfrm>
            <a:off x="178475" y="3749040"/>
            <a:ext cx="2298473" cy="2708142"/>
            <a:chOff x="-1005453" y="1956683"/>
            <a:chExt cx="3601330" cy="3569284"/>
          </a:xfrm>
        </p:grpSpPr>
        <p:graphicFrame>
          <p:nvGraphicFramePr>
            <p:cNvPr id="76" name="차트 75">
              <a:extLst>
                <a:ext uri="{FF2B5EF4-FFF2-40B4-BE49-F238E27FC236}">
                  <a16:creationId xmlns:a16="http://schemas.microsoft.com/office/drawing/2014/main" id="{2EFFC371-DE43-41EF-8692-D287399C243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41113444"/>
                </p:ext>
              </p:extLst>
            </p:nvPr>
          </p:nvGraphicFramePr>
          <p:xfrm>
            <a:off x="-1005453" y="2193089"/>
            <a:ext cx="3601330" cy="33328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D7197E2-69C8-423A-BF50-8810A5267565}"/>
                </a:ext>
              </a:extLst>
            </p:cNvPr>
            <p:cNvSpPr/>
            <p:nvPr/>
          </p:nvSpPr>
          <p:spPr>
            <a:xfrm>
              <a:off x="-298138" y="2401577"/>
              <a:ext cx="987005" cy="2896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520.3</a:t>
              </a:r>
              <a:endPara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7D215AD-52A4-456C-9C09-D7724F10E531}"/>
                </a:ext>
              </a:extLst>
            </p:cNvPr>
            <p:cNvSpPr/>
            <p:nvPr/>
          </p:nvSpPr>
          <p:spPr>
            <a:xfrm>
              <a:off x="1413408" y="1956683"/>
              <a:ext cx="1045308" cy="3702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614.8</a:t>
              </a: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 명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3A44AAD-7268-4CF1-8964-750723230EB0}"/>
                </a:ext>
              </a:extLst>
            </p:cNvPr>
            <p:cNvSpPr/>
            <p:nvPr/>
          </p:nvSpPr>
          <p:spPr>
            <a:xfrm>
              <a:off x="564658" y="2273693"/>
              <a:ext cx="987005" cy="209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561.9</a:t>
              </a:r>
              <a:endPara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1704127A-75B2-4D49-8FCB-C85A96F8E2B4}"/>
                </a:ext>
              </a:extLst>
            </p:cNvPr>
            <p:cNvSpPr/>
            <p:nvPr/>
          </p:nvSpPr>
          <p:spPr>
            <a:xfrm>
              <a:off x="-224627" y="3390212"/>
              <a:ext cx="839979" cy="10085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27.2</a:t>
              </a:r>
              <a:endPara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E2D302B-473A-4CFE-A5A4-D20456DE54AC}"/>
                </a:ext>
              </a:extLst>
            </p:cNvPr>
            <p:cNvSpPr/>
            <p:nvPr/>
          </p:nvSpPr>
          <p:spPr>
            <a:xfrm>
              <a:off x="652795" y="3267531"/>
              <a:ext cx="898867" cy="10085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28.6</a:t>
              </a:r>
              <a:endPara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DE39A07-8BA0-47D4-9060-BC450273CD65}"/>
                </a:ext>
              </a:extLst>
            </p:cNvPr>
            <p:cNvSpPr/>
            <p:nvPr/>
          </p:nvSpPr>
          <p:spPr>
            <a:xfrm>
              <a:off x="1490783" y="3026898"/>
              <a:ext cx="909713" cy="10085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비중</a:t>
              </a:r>
              <a:r>
                <a:rPr lang="en-US" altLang="ko-KR" sz="11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30.2%</a:t>
              </a:r>
              <a:endParaRPr lang="ko-KR" altLang="en-US" sz="11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BB58BC-378F-454D-BE43-7C7D39B57D60}"/>
              </a:ext>
            </a:extLst>
          </p:cNvPr>
          <p:cNvSpPr/>
          <p:nvPr/>
        </p:nvSpPr>
        <p:spPr>
          <a:xfrm>
            <a:off x="178476" y="6506450"/>
            <a:ext cx="2298472" cy="2384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가구 수 추이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4ED10E-4ECF-45FF-A32F-4762C1EFDF9B}"/>
              </a:ext>
            </a:extLst>
          </p:cNvPr>
          <p:cNvSpPr/>
          <p:nvPr/>
        </p:nvSpPr>
        <p:spPr>
          <a:xfrm>
            <a:off x="2686008" y="6506450"/>
            <a:ext cx="2298472" cy="2384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이용자 수</a:t>
            </a:r>
            <a:endParaRPr lang="ko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오른쪽 화살표 7">
            <a:extLst>
              <a:ext uri="{FF2B5EF4-FFF2-40B4-BE49-F238E27FC236}">
                <a16:creationId xmlns:a16="http://schemas.microsoft.com/office/drawing/2014/main" id="{11E61F79-DBC2-4C2F-A4E8-DAD11026BC98}"/>
              </a:ext>
            </a:extLst>
          </p:cNvPr>
          <p:cNvSpPr/>
          <p:nvPr/>
        </p:nvSpPr>
        <p:spPr>
          <a:xfrm>
            <a:off x="5231559" y="1322898"/>
            <a:ext cx="245554" cy="1759461"/>
          </a:xfrm>
          <a:prstGeom prst="rightArrow">
            <a:avLst>
              <a:gd name="adj1" fmla="val 49020"/>
              <a:gd name="adj2" fmla="val 98591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89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2008C6-3F9D-4A2A-8EDF-434CC5E820C8}"/>
              </a:ext>
            </a:extLst>
          </p:cNvPr>
          <p:cNvSpPr/>
          <p:nvPr/>
        </p:nvSpPr>
        <p:spPr>
          <a:xfrm>
            <a:off x="5287450" y="4139986"/>
            <a:ext cx="4861307" cy="903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300" b="1" i="0" u="none" strike="noStrike" dirty="0" err="1">
                <a:solidFill>
                  <a:srgbClr val="FF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언택트</a:t>
            </a:r>
            <a:r>
              <a:rPr lang="ko-KR" altLang="en-US" sz="1300" b="1" i="0" u="none" strike="noStrike" dirty="0">
                <a:solidFill>
                  <a:srgbClr val="FF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 소비 활동 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증가 </a:t>
            </a:r>
            <a:r>
              <a:rPr lang="ko-KR" altLang="en-US" sz="1300" b="1" i="0" u="none" strike="noStrike" dirty="0">
                <a:solidFill>
                  <a:srgbClr val="FF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배달수요↑  포장재 사용↑</a:t>
            </a:r>
            <a:endParaRPr lang="en-US" altLang="ko-KR" sz="1300" b="1" i="0" u="none" strike="noStrike" dirty="0">
              <a:solidFill>
                <a:srgbClr val="FF0000"/>
              </a:solidFill>
              <a:effectLst/>
              <a:latin typeface="나눔스퀘어 Light"/>
              <a:ea typeface="나눔스퀘어" panose="020B060000010101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음식배달 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75% 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상승 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-&gt; 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플라스틱 사용률 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14.6%, 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폐비닐 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11% 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증가 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(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출처 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: </a:t>
            </a:r>
            <a:r>
              <a:rPr lang="ko-KR" altLang="en-US" sz="1300" dirty="0">
                <a:solidFill>
                  <a:srgbClr val="000000"/>
                </a:solidFill>
                <a:latin typeface="나눔스퀘어 Light"/>
                <a:ea typeface="나눔스퀘어" panose="020B0600000101010101" pitchFamily="50" charset="-127"/>
              </a:rPr>
              <a:t>통계청 및 기타 보도자료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) </a:t>
            </a:r>
            <a:endParaRPr lang="ko-KR" altLang="en-US" sz="1300" dirty="0">
              <a:effectLst/>
              <a:latin typeface="나눔스퀘어 Light"/>
              <a:ea typeface="나눔스퀘어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3F5CAF6-8B2C-4509-99DD-03E2B11D0BA9}"/>
              </a:ext>
            </a:extLst>
          </p:cNvPr>
          <p:cNvSpPr/>
          <p:nvPr/>
        </p:nvSpPr>
        <p:spPr>
          <a:xfrm>
            <a:off x="5440101" y="5326290"/>
            <a:ext cx="4504290" cy="1262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i="0" u="none" strike="noStrike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 </a:t>
            </a:r>
            <a:r>
              <a:rPr lang="en-US" altLang="ko-KR" sz="1300" b="1" i="0" u="none" strike="noStrike" dirty="0">
                <a:solidFill>
                  <a:srgbClr val="FF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1</a:t>
            </a:r>
            <a:r>
              <a:rPr lang="ko-KR" altLang="en-US" sz="1300" b="1" i="0" u="none" strike="noStrike" dirty="0">
                <a:solidFill>
                  <a:srgbClr val="FF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인가구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는 다인가구 대비 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1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인당 </a:t>
            </a:r>
            <a:r>
              <a:rPr lang="en-US" altLang="ko-KR" sz="1300" b="1" i="0" u="none" strike="noStrike" dirty="0">
                <a:solidFill>
                  <a:srgbClr val="FF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2.32</a:t>
            </a:r>
            <a:r>
              <a:rPr lang="ko-KR" altLang="en-US" sz="1300" b="1" i="0" u="none" strike="noStrike" dirty="0">
                <a:solidFill>
                  <a:srgbClr val="FF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배 많은 일회용품 배출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다인가구 대비 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'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일회용 포장재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(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스티로폼 등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)' 4.44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배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'</a:t>
            </a:r>
            <a:r>
              <a:rPr lang="ko-KR" altLang="en-US" sz="1300" i="0" u="none" strike="noStrike" dirty="0" err="1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페드병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'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과 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'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캔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' 3.03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배 더 많은 일회용품을 사용 </a:t>
            </a:r>
            <a:endParaRPr lang="en-US" altLang="ko-KR" sz="1300" i="0" u="none" strike="noStrike" dirty="0">
              <a:solidFill>
                <a:srgbClr val="000000"/>
              </a:solidFill>
              <a:effectLst/>
              <a:latin typeface="나눔스퀘어 Light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rgbClr val="000000"/>
                </a:solidFill>
                <a:latin typeface="나눔스퀘어 Light"/>
                <a:ea typeface="나눔스퀘어" panose="020B0600000101010101" pitchFamily="50" charset="-127"/>
              </a:rPr>
              <a:t> 출처 </a:t>
            </a:r>
            <a:r>
              <a:rPr lang="en-US" altLang="ko-KR" sz="1300" dirty="0">
                <a:solidFill>
                  <a:srgbClr val="000000"/>
                </a:solidFill>
                <a:latin typeface="나눔스퀘어 Light"/>
                <a:ea typeface="나눔스퀘어" panose="020B0600000101010101" pitchFamily="50" charset="-127"/>
              </a:rPr>
              <a:t>: </a:t>
            </a:r>
            <a:r>
              <a:rPr lang="ko-KR" altLang="en-US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한국농촌경제연구원</a:t>
            </a:r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나눔스퀘어 Light"/>
                <a:ea typeface="나눔스퀘어" panose="020B0600000101010101" pitchFamily="50" charset="-127"/>
              </a:rPr>
              <a:t>, 2019, </a:t>
            </a:r>
            <a:r>
              <a:rPr lang="ko-KR" altLang="en-US" sz="1300" dirty="0">
                <a:solidFill>
                  <a:srgbClr val="000000"/>
                </a:solidFill>
                <a:latin typeface="나눔스퀘어 Light"/>
                <a:ea typeface="나눔스퀘어" panose="020B0600000101010101" pitchFamily="50" charset="-127"/>
              </a:rPr>
              <a:t>서울디지털재단 </a:t>
            </a:r>
            <a:r>
              <a:rPr lang="en-US" altLang="ko-KR" sz="1300" dirty="0">
                <a:solidFill>
                  <a:srgbClr val="000000"/>
                </a:solidFill>
                <a:latin typeface="나눔스퀘어 Light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0C9B442-AEE6-4174-9C94-EEEDF31A97A0}"/>
              </a:ext>
            </a:extLst>
          </p:cNvPr>
          <p:cNvSpPr txBox="1"/>
          <p:nvPr/>
        </p:nvSpPr>
        <p:spPr>
          <a:xfrm>
            <a:off x="5597344" y="1898358"/>
            <a:ext cx="2087593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b="1" dirty="0">
                <a:solidFill>
                  <a:srgbClr val="FF0000"/>
                </a:solidFill>
              </a:rPr>
              <a:t>가능한 많은 사람들</a:t>
            </a:r>
            <a:r>
              <a:rPr lang="ko-KR" altLang="en-US" sz="1300" dirty="0"/>
              <a:t>이 </a:t>
            </a:r>
            <a:endParaRPr lang="en-US" altLang="ko-KR" sz="1300" dirty="0"/>
          </a:p>
          <a:p>
            <a:pPr algn="ctr">
              <a:lnSpc>
                <a:spcPct val="150000"/>
              </a:lnSpc>
            </a:pPr>
            <a:r>
              <a:rPr lang="ko-KR" altLang="en-US" sz="1300" dirty="0"/>
              <a:t>이용할 수 있는 입지 선정 </a:t>
            </a:r>
            <a:endParaRPr lang="en-US" altLang="ko-KR" sz="1300" dirty="0"/>
          </a:p>
        </p:txBody>
      </p:sp>
      <p:sp>
        <p:nvSpPr>
          <p:cNvPr id="90" name="오른쪽 화살표 7">
            <a:extLst>
              <a:ext uri="{FF2B5EF4-FFF2-40B4-BE49-F238E27FC236}">
                <a16:creationId xmlns:a16="http://schemas.microsoft.com/office/drawing/2014/main" id="{8518605C-5635-4208-AE86-39A81856110A}"/>
              </a:ext>
            </a:extLst>
          </p:cNvPr>
          <p:cNvSpPr/>
          <p:nvPr/>
        </p:nvSpPr>
        <p:spPr>
          <a:xfrm>
            <a:off x="5234642" y="4561050"/>
            <a:ext cx="245554" cy="1759461"/>
          </a:xfrm>
          <a:prstGeom prst="rightArrow">
            <a:avLst>
              <a:gd name="adj1" fmla="val 49020"/>
              <a:gd name="adj2" fmla="val 98591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89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오른쪽 화살표 7">
            <a:extLst>
              <a:ext uri="{FF2B5EF4-FFF2-40B4-BE49-F238E27FC236}">
                <a16:creationId xmlns:a16="http://schemas.microsoft.com/office/drawing/2014/main" id="{DCCB5369-6DAA-4C8B-938F-C88463F576B9}"/>
              </a:ext>
            </a:extLst>
          </p:cNvPr>
          <p:cNvSpPr/>
          <p:nvPr/>
        </p:nvSpPr>
        <p:spPr>
          <a:xfrm>
            <a:off x="7828149" y="1335308"/>
            <a:ext cx="245554" cy="1759461"/>
          </a:xfrm>
          <a:prstGeom prst="rightArrow">
            <a:avLst>
              <a:gd name="adj1" fmla="val 49020"/>
              <a:gd name="adj2" fmla="val 98591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89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오른쪽 화살표 7">
            <a:extLst>
              <a:ext uri="{FF2B5EF4-FFF2-40B4-BE49-F238E27FC236}">
                <a16:creationId xmlns:a16="http://schemas.microsoft.com/office/drawing/2014/main" id="{45C54C20-F0F5-42DC-A2BD-A245776611F7}"/>
              </a:ext>
            </a:extLst>
          </p:cNvPr>
          <p:cNvSpPr/>
          <p:nvPr/>
        </p:nvSpPr>
        <p:spPr>
          <a:xfrm>
            <a:off x="10218331" y="4561049"/>
            <a:ext cx="245554" cy="1759461"/>
          </a:xfrm>
          <a:prstGeom prst="rightArrow">
            <a:avLst>
              <a:gd name="adj1" fmla="val 49020"/>
              <a:gd name="adj2" fmla="val 98591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60000">
                <a:schemeClr val="accent4">
                  <a:lumMod val="40000"/>
                  <a:lumOff val="60000"/>
                </a:schemeClr>
              </a:gs>
              <a:gs pos="89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54CEAD3-85D8-43B9-B804-C2A9731BBA24}"/>
              </a:ext>
            </a:extLst>
          </p:cNvPr>
          <p:cNvSpPr txBox="1"/>
          <p:nvPr/>
        </p:nvSpPr>
        <p:spPr>
          <a:xfrm>
            <a:off x="10533459" y="4743627"/>
            <a:ext cx="1411661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/>
              <a:t>1</a:t>
            </a:r>
            <a:r>
              <a:rPr lang="ko-KR" altLang="en-US" sz="1400" b="1" dirty="0" err="1"/>
              <a:t>인가구수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배달인구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변수 </a:t>
            </a:r>
            <a:r>
              <a:rPr lang="ko-KR" altLang="en-US" sz="1400" dirty="0"/>
              <a:t>활용하여 입지 제안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F3C1E9-9A23-49CE-9A4B-67074560B5BE}"/>
              </a:ext>
            </a:extLst>
          </p:cNvPr>
          <p:cNvSpPr txBox="1"/>
          <p:nvPr/>
        </p:nvSpPr>
        <p:spPr>
          <a:xfrm>
            <a:off x="8313252" y="1567920"/>
            <a:ext cx="1411661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거주인구 수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유동인구 수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변수 </a:t>
            </a:r>
            <a:r>
              <a:rPr lang="ko-KR" altLang="en-US" sz="1400" dirty="0"/>
              <a:t>활용하여 입지 제안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88BD0A2-853A-4821-83AC-FBEDE6431B89}"/>
              </a:ext>
            </a:extLst>
          </p:cNvPr>
          <p:cNvSpPr txBox="1"/>
          <p:nvPr/>
        </p:nvSpPr>
        <p:spPr>
          <a:xfrm>
            <a:off x="9844319" y="1534382"/>
            <a:ext cx="1775463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위치 </a:t>
            </a:r>
            <a:r>
              <a:rPr lang="ko-KR" altLang="en-US" sz="1400" b="1"/>
              <a:t>특성을 반영을 </a:t>
            </a:r>
            <a:r>
              <a:rPr lang="ko-KR" altLang="en-US" sz="1400" b="1" dirty="0"/>
              <a:t>위해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지하철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역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변수 </a:t>
            </a:r>
            <a:r>
              <a:rPr lang="ko-KR" altLang="en-US" sz="1400" dirty="0"/>
              <a:t>활용하여 입지 제안</a:t>
            </a:r>
          </a:p>
        </p:txBody>
      </p:sp>
    </p:spTree>
    <p:extLst>
      <p:ext uri="{BB962C8B-B14F-4D97-AF65-F5344CB8AC3E}">
        <p14:creationId xmlns:p14="http://schemas.microsoft.com/office/powerpoint/2010/main" val="97892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/>
      <p:bldP spid="94" grpId="0"/>
      <p:bldP spid="9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029700" y="915824"/>
            <a:ext cx="131172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88528" y="915824"/>
            <a:ext cx="233498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37452" y="915824"/>
            <a:ext cx="8088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2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데이터셋은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최소 통계 집계구역인  </a:t>
            </a:r>
            <a:r>
              <a:rPr lang="ko-KR" altLang="en-US" sz="20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20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2000" b="1" dirty="0" err="1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집계구</a:t>
            </a:r>
            <a:r>
              <a:rPr lang="en-US" altLang="ko-KR" sz="20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0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기준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ko-KR" altLang="en-US" sz="2000" b="1" dirty="0">
                <a:solidFill>
                  <a:srgbClr val="0643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수집 및 변환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299630"/>
              </p:ext>
            </p:extLst>
          </p:nvPr>
        </p:nvGraphicFramePr>
        <p:xfrm>
          <a:off x="40441" y="1550721"/>
          <a:ext cx="12082109" cy="523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2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1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7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데이터 분류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데이터명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출처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기간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407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인구통계학적 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인구총괄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총인구</a:t>
                      </a:r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통계지리서비스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2019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유동인구</a:t>
                      </a:r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성연령별</a:t>
                      </a:r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인구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세대구성별가구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407">
                <a:tc rowSpan="8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시설 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  <a:cs typeface="+mn-cs"/>
                        </a:rPr>
                        <a:t>건물 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  <a:cs typeface="+mn-cs"/>
                        </a:rPr>
                        <a:t>(TL_SPBD_BULD)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도로명주소전자지도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2019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  <a:cs typeface="+mn-cs"/>
                        </a:rPr>
                        <a:t>보도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  <a:cs typeface="+mn-cs"/>
                        </a:rPr>
                        <a:t>(Z_NGII_N3L_A0033320) 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국토지리정보원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2019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  <a:cs typeface="+mn-cs"/>
                        </a:rPr>
                        <a:t>서울교통공사 지하철역 위치 정보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  <a:cs typeface="+mn-cs"/>
                        </a:rPr>
                        <a:t>서울열린데이터광장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2019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  <a:cs typeface="+mn-cs"/>
                        </a:rPr>
                        <a:t>서울시 버스정류장 위치 정보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>
                        <a:solidFill>
                          <a:schemeClr val="tx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2019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주택 유형별 주택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en-US" altLang="ko-KR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통계지리서비스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2019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집계구</a:t>
                      </a:r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 경계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2019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센서스용 행정구역경계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2019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340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회수기기 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자체 데이</a:t>
                      </a:r>
                      <a:r>
                        <a:rPr lang="ko-KR" altLang="en-US" sz="1400" baseline="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터 수집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라운드 Light" panose="020B0600000101010101" pitchFamily="50" charset="-127"/>
                          <a:ea typeface="나눔스퀘어라운드 Light" panose="020B0600000101010101" pitchFamily="50" charset="-127"/>
                        </a:rPr>
                        <a:t>~2021</a:t>
                      </a:r>
                      <a:endParaRPr lang="ko-KR" altLang="en-US" sz="1400" dirty="0">
                        <a:latin typeface="나눔스퀘어라운드 Light" panose="020B0600000101010101" pitchFamily="50" charset="-127"/>
                        <a:ea typeface="나눔스퀘어라운드 Light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제목 8">
            <a:extLst>
              <a:ext uri="{FF2B5EF4-FFF2-40B4-BE49-F238E27FC236}">
                <a16:creationId xmlns:a16="http://schemas.microsoft.com/office/drawing/2014/main" id="{6CEDEF34-39E8-4712-B936-7207F2E52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Part2</a:t>
            </a:r>
            <a:r>
              <a:rPr lang="en-US" altLang="ko-KR" dirty="0"/>
              <a:t>. </a:t>
            </a:r>
            <a:r>
              <a:rPr lang="ko-KR" altLang="en-US" b="1" dirty="0"/>
              <a:t>데이터 수집 및 활용 데이터 정의</a:t>
            </a:r>
          </a:p>
        </p:txBody>
      </p:sp>
    </p:spTree>
    <p:extLst>
      <p:ext uri="{BB962C8B-B14F-4D97-AF65-F5344CB8AC3E}">
        <p14:creationId xmlns:p14="http://schemas.microsoft.com/office/powerpoint/2010/main" val="378244447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2225</Words>
  <Application>Microsoft Office PowerPoint</Application>
  <PresentationFormat>와이드스크린</PresentationFormat>
  <Paragraphs>610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41" baseType="lpstr">
      <vt:lpstr>나눔고딕 ExtraBold</vt:lpstr>
      <vt:lpstr>나눔바른고딕</vt:lpstr>
      <vt:lpstr>나눔바른고딕 Light</vt:lpstr>
      <vt:lpstr>나눔바른펜</vt:lpstr>
      <vt:lpstr>나눔스퀘어</vt:lpstr>
      <vt:lpstr>나눔스퀘어 Bold</vt:lpstr>
      <vt:lpstr>나눔스퀘어 ExtraBold</vt:lpstr>
      <vt:lpstr>나눔스퀘어 Light</vt:lpstr>
      <vt:lpstr>나눔스퀘어라운드 Bold</vt:lpstr>
      <vt:lpstr>나눔스퀘어라운드 Light</vt:lpstr>
      <vt:lpstr>맑은 고딕</vt:lpstr>
      <vt:lpstr>Arial</vt:lpstr>
      <vt:lpstr>Cambria Math</vt:lpstr>
      <vt:lpstr>Wingdings</vt:lpstr>
      <vt:lpstr>디자인 사용자 지정</vt:lpstr>
      <vt:lpstr>Office 테마</vt:lpstr>
      <vt:lpstr>PowerPoint 프레젠테이션</vt:lpstr>
      <vt:lpstr>PowerPoint 프레젠테이션</vt:lpstr>
      <vt:lpstr>Part1. 분석 배경 및 문제 정의</vt:lpstr>
      <vt:lpstr>Part1. 분석 배경 및 문제 정의</vt:lpstr>
      <vt:lpstr>Part1. 분석 배경 및 문제 정의</vt:lpstr>
      <vt:lpstr>Part1. 분석 배경 및 문제 정의</vt:lpstr>
      <vt:lpstr>Part2. 분석 방향 </vt:lpstr>
      <vt:lpstr>Part2. 데이터 수집 및 활용 데이터 정의 – 활용할 변수 정의</vt:lpstr>
      <vt:lpstr>Part2. 데이터 수집 및 활용 데이터 정의</vt:lpstr>
      <vt:lpstr>Part3. 데이터 기초 분석 및 처리 – 데이터 병합 방법 -&gt; 격자화</vt:lpstr>
      <vt:lpstr>Part3. 데이터 기초 분석 및 처리 – 거주인구, 1인가구 변수 EDA</vt:lpstr>
      <vt:lpstr>Part3. 데이터 기초 분석 및 처리 – 거주인구, 1인가구 변수 격자화 병합 </vt:lpstr>
      <vt:lpstr>PowerPoint 프레젠테이션</vt:lpstr>
      <vt:lpstr>Part3. 데이터 기초 분석 및 처리 – 유동인구, 배달인구 변수 EDA 및 격자화 병합 </vt:lpstr>
      <vt:lpstr>Part3. 데이터 기초 분석 및 처리 – 지하철, 버스정류장 변수 EDA 및 격자화 병합 </vt:lpstr>
      <vt:lpstr>PowerPoint 프레젠테이션</vt:lpstr>
      <vt:lpstr>Part4. 입지점수 도출 – 선형회귀분석</vt:lpstr>
      <vt:lpstr>Part4. 입지점수 도출 – 입지점수 계산</vt:lpstr>
      <vt:lpstr>Part5. MCLP 최적화 모델링</vt:lpstr>
      <vt:lpstr>Part5. MCLP 최적화 모델링</vt:lpstr>
      <vt:lpstr>Part5. MCLP 최적화 모델링 및 입지 선정 – 수요충족도 별 K, covered distance 분석</vt:lpstr>
      <vt:lpstr>Part6. 최종 입지 선정 – 구별 설치 우선 순위 </vt:lpstr>
      <vt:lpstr>Part6. 최종 입지 선정 –  다양한 설치 목적</vt:lpstr>
      <vt:lpstr>PowerPoint 프레젠테이션</vt:lpstr>
      <vt:lpstr>참고문헌, 출처 및 활용 Tool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김소희</dc:creator>
  <cp:lastModifiedBy>상목 이</cp:lastModifiedBy>
  <cp:revision>108</cp:revision>
  <dcterms:created xsi:type="dcterms:W3CDTF">2021-08-28T03:35:18Z</dcterms:created>
  <dcterms:modified xsi:type="dcterms:W3CDTF">2021-08-29T14:17:03Z</dcterms:modified>
</cp:coreProperties>
</file>